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8" r:id="rId12"/>
    <p:sldId id="287" r:id="rId13"/>
    <p:sldId id="286" r:id="rId14"/>
    <p:sldId id="289" r:id="rId15"/>
    <p:sldId id="290" r:id="rId16"/>
    <p:sldId id="291" r:id="rId17"/>
    <p:sldId id="292" r:id="rId18"/>
    <p:sldId id="293" r:id="rId19"/>
    <p:sldId id="261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8F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090" autoAdjust="0"/>
    <p:restoredTop sz="94660"/>
  </p:normalViewPr>
  <p:slideViewPr>
    <p:cSldViewPr>
      <p:cViewPr varScale="1">
        <p:scale>
          <a:sx n="107" d="100"/>
          <a:sy n="107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1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A3360-6BFA-4313-A6FB-6E5841873740}" type="datetimeFigureOut">
              <a:rPr lang="es-CL" smtClean="0"/>
              <a:pPr/>
              <a:t>18-05-2011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3D097-65E8-443A-924E-94AE8F0A84C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DCFE9-F8BC-45DF-9AF1-F9CA073CB51B}" type="datetimeFigureOut">
              <a:rPr lang="es-CL" smtClean="0"/>
              <a:pPr/>
              <a:t>18-05-2011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52ADA-D789-40C0-BD0A-1EB075B3188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79492" y="6421083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74A70F3-DD09-4CA1-A2E4-FD7D523F6CA6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riángulo rectángulo"/>
          <p:cNvSpPr/>
          <p:nvPr userDrawn="1"/>
        </p:nvSpPr>
        <p:spPr>
          <a:xfrm rot="5400000">
            <a:off x="285736" y="285744"/>
            <a:ext cx="1071570" cy="1643042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s-C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17 Tarjeta"/>
          <p:cNvSpPr/>
          <p:nvPr userDrawn="1"/>
        </p:nvSpPr>
        <p:spPr>
          <a:xfrm>
            <a:off x="0" y="580358"/>
            <a:ext cx="9144000" cy="6033506"/>
          </a:xfrm>
          <a:prstGeom prst="flowChartPunchedCar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" name="12 Conector recto"/>
          <p:cNvCxnSpPr/>
          <p:nvPr userDrawn="1"/>
        </p:nvCxnSpPr>
        <p:spPr>
          <a:xfrm>
            <a:off x="0" y="664212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onector"/>
          <p:cNvSpPr/>
          <p:nvPr userDrawn="1"/>
        </p:nvSpPr>
        <p:spPr>
          <a:xfrm>
            <a:off x="8562988" y="6446022"/>
            <a:ext cx="428628" cy="357166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214554"/>
            <a:ext cx="8229600" cy="391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-32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BB24F-72A2-44BC-B263-2ECD19FBD986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29652" y="6446022"/>
            <a:ext cx="561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A70F3-DD09-4CA1-A2E4-FD7D523F6CA6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7" name="6 Imagen" descr="C:\A_FRANCISCO ROJAS (03ENE2011)\IMAGENES\Dibujo.bmp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379" y="0"/>
            <a:ext cx="1571983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 userDrawn="1"/>
        </p:nvCxnSpPr>
        <p:spPr>
          <a:xfrm>
            <a:off x="0" y="546298"/>
            <a:ext cx="9144000" cy="1588"/>
          </a:xfrm>
          <a:prstGeom prst="line">
            <a:avLst/>
          </a:prstGeom>
          <a:ln w="412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 userDrawn="1"/>
        </p:nvSpPr>
        <p:spPr>
          <a:xfrm>
            <a:off x="2963584" y="6611779"/>
            <a:ext cx="27959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GERENCIA</a:t>
            </a:r>
            <a:r>
              <a:rPr lang="es-MX" sz="1000" i="1" baseline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 INGENIERIA - GEOLOGIA</a:t>
            </a:r>
            <a:endParaRPr lang="es-CL" sz="1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A_FRANCISCO%20ROJAS%20(03ENE2011)\INFORMES\5_19_geologia%20(19mayo2011)\videoAK.avi" TargetMode="Externa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03E6-525C-474F-923F-24C175CA9120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1</a:t>
            </a:fld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2780632" y="71414"/>
            <a:ext cx="36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S.C.M. ATACAMA KOZAN</a:t>
            </a:r>
            <a:endParaRPr lang="es-C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2071678"/>
            <a:ext cx="7355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GEOLOGY OF ATACAMA KOZAN</a:t>
            </a:r>
          </a:p>
        </p:txBody>
      </p:sp>
      <p:pic>
        <p:nvPicPr>
          <p:cNvPr id="20483" name="Picture 3" descr="\\MASTER\Geologia 2\Sondaje_Fotos\165E\165E1\165E1-1\165E1-1_85.00-92.67.jpg"/>
          <p:cNvPicPr>
            <a:picLocks noChangeAspect="1" noChangeArrowheads="1"/>
          </p:cNvPicPr>
          <p:nvPr/>
        </p:nvPicPr>
        <p:blipFill>
          <a:blip r:embed="rId2"/>
          <a:srcRect l="2899" t="7729" r="5519" b="7712"/>
          <a:stretch>
            <a:fillRect/>
          </a:stretch>
        </p:blipFill>
        <p:spPr bwMode="auto">
          <a:xfrm>
            <a:off x="2428860" y="2928934"/>
            <a:ext cx="4514311" cy="312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http://www-pre.educa.madrid.org/cms_tools/files/28354df4-678d-489e-b855-fd557dd6c84f/Martello-Geologia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5" y="-53706"/>
            <a:ext cx="857225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68 Rectángulo"/>
          <p:cNvSpPr/>
          <p:nvPr/>
        </p:nvSpPr>
        <p:spPr>
          <a:xfrm>
            <a:off x="857224" y="857232"/>
            <a:ext cx="7286676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5636" y="873103"/>
            <a:ext cx="7262812" cy="528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" name="Freeform 4" descr="Ladrillos en horizontal"/>
          <p:cNvSpPr>
            <a:spLocks/>
          </p:cNvSpPr>
          <p:nvPr/>
        </p:nvSpPr>
        <p:spPr bwMode="auto">
          <a:xfrm>
            <a:off x="855636" y="873103"/>
            <a:ext cx="7262812" cy="1214438"/>
          </a:xfrm>
          <a:custGeom>
            <a:avLst/>
            <a:gdLst>
              <a:gd name="T0" fmla="*/ 0 w 4992"/>
              <a:gd name="T1" fmla="*/ 2147483647 h 816"/>
              <a:gd name="T2" fmla="*/ 2147483647 w 4992"/>
              <a:gd name="T3" fmla="*/ 2147483647 h 816"/>
              <a:gd name="T4" fmla="*/ 2147483647 w 4992"/>
              <a:gd name="T5" fmla="*/ 0 h 816"/>
              <a:gd name="T6" fmla="*/ 0 w 4992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4992"/>
              <a:gd name="T13" fmla="*/ 0 h 816"/>
              <a:gd name="T14" fmla="*/ 4992 w 499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92" h="816">
                <a:moveTo>
                  <a:pt x="0" y="192"/>
                </a:moveTo>
                <a:lnTo>
                  <a:pt x="4992" y="816"/>
                </a:lnTo>
                <a:lnTo>
                  <a:pt x="4992" y="0"/>
                </a:lnTo>
                <a:lnTo>
                  <a:pt x="0" y="0"/>
                </a:lnTo>
              </a:path>
            </a:pathLst>
          </a:custGeom>
          <a:pattFill prst="horzBrick">
            <a:fgClr>
              <a:srgbClr val="00FF99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9" name="Freeform 5" descr="Horizontal discontinua"/>
          <p:cNvSpPr>
            <a:spLocks/>
          </p:cNvSpPr>
          <p:nvPr/>
        </p:nvSpPr>
        <p:spPr bwMode="auto">
          <a:xfrm>
            <a:off x="855636" y="1158853"/>
            <a:ext cx="7262812" cy="2071688"/>
          </a:xfrm>
          <a:custGeom>
            <a:avLst/>
            <a:gdLst>
              <a:gd name="T0" fmla="*/ 0 w 4992"/>
              <a:gd name="T1" fmla="*/ 0 h 1392"/>
              <a:gd name="T2" fmla="*/ 0 w 4992"/>
              <a:gd name="T3" fmla="*/ 2147483647 h 1392"/>
              <a:gd name="T4" fmla="*/ 2147483647 w 4992"/>
              <a:gd name="T5" fmla="*/ 2147483647 h 1392"/>
              <a:gd name="T6" fmla="*/ 2147483647 w 4992"/>
              <a:gd name="T7" fmla="*/ 2147483647 h 1392"/>
              <a:gd name="T8" fmla="*/ 0 w 4992"/>
              <a:gd name="T9" fmla="*/ 0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2"/>
              <a:gd name="T16" fmla="*/ 0 h 1392"/>
              <a:gd name="T17" fmla="*/ 4992 w 4992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2" h="1392">
                <a:moveTo>
                  <a:pt x="0" y="0"/>
                </a:moveTo>
                <a:lnTo>
                  <a:pt x="0" y="672"/>
                </a:lnTo>
                <a:lnTo>
                  <a:pt x="4992" y="1392"/>
                </a:lnTo>
                <a:lnTo>
                  <a:pt x="4992" y="624"/>
                </a:lnTo>
                <a:lnTo>
                  <a:pt x="0" y="0"/>
                </a:lnTo>
                <a:close/>
              </a:path>
            </a:pathLst>
          </a:custGeom>
          <a:pattFill prst="dashHorz">
            <a:fgClr>
              <a:srgbClr val="99CC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0" name="Freeform 6" descr="Zigzag"/>
          <p:cNvSpPr>
            <a:spLocks/>
          </p:cNvSpPr>
          <p:nvPr/>
        </p:nvSpPr>
        <p:spPr bwMode="auto">
          <a:xfrm>
            <a:off x="855636" y="2158978"/>
            <a:ext cx="7262812" cy="2214563"/>
          </a:xfrm>
          <a:custGeom>
            <a:avLst/>
            <a:gdLst>
              <a:gd name="T0" fmla="*/ 0 w 4992"/>
              <a:gd name="T1" fmla="*/ 0 h 1488"/>
              <a:gd name="T2" fmla="*/ 0 w 4992"/>
              <a:gd name="T3" fmla="*/ 2147483647 h 1488"/>
              <a:gd name="T4" fmla="*/ 2147483647 w 4992"/>
              <a:gd name="T5" fmla="*/ 2147483647 h 1488"/>
              <a:gd name="T6" fmla="*/ 2147483647 w 4992"/>
              <a:gd name="T7" fmla="*/ 2147483647 h 1488"/>
              <a:gd name="T8" fmla="*/ 0 w 4992"/>
              <a:gd name="T9" fmla="*/ 0 h 1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2"/>
              <a:gd name="T16" fmla="*/ 0 h 1488"/>
              <a:gd name="T17" fmla="*/ 4992 w 4992"/>
              <a:gd name="T18" fmla="*/ 1488 h 1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2" h="1488">
                <a:moveTo>
                  <a:pt x="0" y="0"/>
                </a:moveTo>
                <a:lnTo>
                  <a:pt x="0" y="768"/>
                </a:lnTo>
                <a:lnTo>
                  <a:pt x="4992" y="1488"/>
                </a:lnTo>
                <a:lnTo>
                  <a:pt x="4992" y="720"/>
                </a:lnTo>
                <a:lnTo>
                  <a:pt x="0" y="0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1" name="Freeform 7" descr="Confeti pequeño"/>
          <p:cNvSpPr>
            <a:spLocks/>
          </p:cNvSpPr>
          <p:nvPr/>
        </p:nvSpPr>
        <p:spPr bwMode="auto">
          <a:xfrm>
            <a:off x="855636" y="3301978"/>
            <a:ext cx="7262812" cy="1712913"/>
          </a:xfrm>
          <a:custGeom>
            <a:avLst/>
            <a:gdLst>
              <a:gd name="T0" fmla="*/ 0 w 4992"/>
              <a:gd name="T1" fmla="*/ 0 h 1152"/>
              <a:gd name="T2" fmla="*/ 0 w 4992"/>
              <a:gd name="T3" fmla="*/ 2147483647 h 1152"/>
              <a:gd name="T4" fmla="*/ 2147483647 w 4992"/>
              <a:gd name="T5" fmla="*/ 2147483647 h 1152"/>
              <a:gd name="T6" fmla="*/ 2147483647 w 4992"/>
              <a:gd name="T7" fmla="*/ 2147483647 h 1152"/>
              <a:gd name="T8" fmla="*/ 0 w 4992"/>
              <a:gd name="T9" fmla="*/ 0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2"/>
              <a:gd name="T16" fmla="*/ 0 h 1152"/>
              <a:gd name="T17" fmla="*/ 4992 w 4992"/>
              <a:gd name="T18" fmla="*/ 1152 h 1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2" h="1152">
                <a:moveTo>
                  <a:pt x="0" y="0"/>
                </a:moveTo>
                <a:lnTo>
                  <a:pt x="0" y="432"/>
                </a:lnTo>
                <a:lnTo>
                  <a:pt x="4992" y="1152"/>
                </a:lnTo>
                <a:lnTo>
                  <a:pt x="4992" y="720"/>
                </a:lnTo>
                <a:lnTo>
                  <a:pt x="0" y="0"/>
                </a:lnTo>
                <a:close/>
              </a:path>
            </a:pathLst>
          </a:custGeom>
          <a:pattFill prst="sm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2" name="Freeform 8" descr="Ángulos"/>
          <p:cNvSpPr>
            <a:spLocks/>
          </p:cNvSpPr>
          <p:nvPr/>
        </p:nvSpPr>
        <p:spPr bwMode="auto">
          <a:xfrm>
            <a:off x="855636" y="4159228"/>
            <a:ext cx="7262812" cy="1998663"/>
          </a:xfrm>
          <a:custGeom>
            <a:avLst/>
            <a:gdLst>
              <a:gd name="T0" fmla="*/ 0 w 4992"/>
              <a:gd name="T1" fmla="*/ 0 h 1344"/>
              <a:gd name="T2" fmla="*/ 0 w 4992"/>
              <a:gd name="T3" fmla="*/ 2147483647 h 1344"/>
              <a:gd name="T4" fmla="*/ 2147483647 w 4992"/>
              <a:gd name="T5" fmla="*/ 2147483647 h 1344"/>
              <a:gd name="T6" fmla="*/ 2147483647 w 4992"/>
              <a:gd name="T7" fmla="*/ 2147483647 h 1344"/>
              <a:gd name="T8" fmla="*/ 2147483647 w 4992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92"/>
              <a:gd name="T16" fmla="*/ 0 h 1344"/>
              <a:gd name="T17" fmla="*/ 4992 w 4992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92" h="1344">
                <a:moveTo>
                  <a:pt x="0" y="0"/>
                </a:moveTo>
                <a:lnTo>
                  <a:pt x="0" y="1344"/>
                </a:lnTo>
                <a:lnTo>
                  <a:pt x="4992" y="1344"/>
                </a:lnTo>
                <a:lnTo>
                  <a:pt x="4992" y="672"/>
                </a:lnTo>
                <a:lnTo>
                  <a:pt x="4176" y="576"/>
                </a:lnTo>
              </a:path>
            </a:pathLst>
          </a:custGeom>
          <a:pattFill prst="divot">
            <a:fgClr>
              <a:srgbClr val="0080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855636" y="3944916"/>
            <a:ext cx="7262812" cy="1570037"/>
          </a:xfrm>
          <a:custGeom>
            <a:avLst/>
            <a:gdLst>
              <a:gd name="T0" fmla="*/ 0 w 4992"/>
              <a:gd name="T1" fmla="*/ 0 h 1056"/>
              <a:gd name="T2" fmla="*/ 0 w 4992"/>
              <a:gd name="T3" fmla="*/ 2147483647 h 1056"/>
              <a:gd name="T4" fmla="*/ 2147483647 w 4992"/>
              <a:gd name="T5" fmla="*/ 2147483647 h 1056"/>
              <a:gd name="T6" fmla="*/ 2147483647 w 4992"/>
              <a:gd name="T7" fmla="*/ 2147483647 h 1056"/>
              <a:gd name="T8" fmla="*/ 2147483647 w 4992"/>
              <a:gd name="T9" fmla="*/ 2147483647 h 1056"/>
              <a:gd name="T10" fmla="*/ 2147483647 w 4992"/>
              <a:gd name="T11" fmla="*/ 2147483647 h 1056"/>
              <a:gd name="T12" fmla="*/ 2147483647 w 4992"/>
              <a:gd name="T13" fmla="*/ 2147483647 h 1056"/>
              <a:gd name="T14" fmla="*/ 2147483647 w 4992"/>
              <a:gd name="T15" fmla="*/ 2147483647 h 1056"/>
              <a:gd name="T16" fmla="*/ 2147483647 w 4992"/>
              <a:gd name="T17" fmla="*/ 2147483647 h 1056"/>
              <a:gd name="T18" fmla="*/ 2147483647 w 4992"/>
              <a:gd name="T19" fmla="*/ 2147483647 h 1056"/>
              <a:gd name="T20" fmla="*/ 2147483647 w 4992"/>
              <a:gd name="T21" fmla="*/ 2147483647 h 1056"/>
              <a:gd name="T22" fmla="*/ 2147483647 w 4992"/>
              <a:gd name="T23" fmla="*/ 2147483647 h 1056"/>
              <a:gd name="T24" fmla="*/ 2147483647 w 4992"/>
              <a:gd name="T25" fmla="*/ 2147483647 h 1056"/>
              <a:gd name="T26" fmla="*/ 2147483647 w 4992"/>
              <a:gd name="T27" fmla="*/ 2147483647 h 1056"/>
              <a:gd name="T28" fmla="*/ 2147483647 w 4992"/>
              <a:gd name="T29" fmla="*/ 2147483647 h 1056"/>
              <a:gd name="T30" fmla="*/ 2147483647 w 4992"/>
              <a:gd name="T31" fmla="*/ 2147483647 h 1056"/>
              <a:gd name="T32" fmla="*/ 2147483647 w 4992"/>
              <a:gd name="T33" fmla="*/ 2147483647 h 1056"/>
              <a:gd name="T34" fmla="*/ 2147483647 w 4992"/>
              <a:gd name="T35" fmla="*/ 2147483647 h 1056"/>
              <a:gd name="T36" fmla="*/ 2147483647 w 4992"/>
              <a:gd name="T37" fmla="*/ 2147483647 h 1056"/>
              <a:gd name="T38" fmla="*/ 2147483647 w 4992"/>
              <a:gd name="T39" fmla="*/ 2147483647 h 1056"/>
              <a:gd name="T40" fmla="*/ 2147483647 w 4992"/>
              <a:gd name="T41" fmla="*/ 2147483647 h 1056"/>
              <a:gd name="T42" fmla="*/ 2147483647 w 4992"/>
              <a:gd name="T43" fmla="*/ 2147483647 h 1056"/>
              <a:gd name="T44" fmla="*/ 2147483647 w 4992"/>
              <a:gd name="T45" fmla="*/ 2147483647 h 1056"/>
              <a:gd name="T46" fmla="*/ 2147483647 w 4992"/>
              <a:gd name="T47" fmla="*/ 2147483647 h 1056"/>
              <a:gd name="T48" fmla="*/ 2147483647 w 4992"/>
              <a:gd name="T49" fmla="*/ 2147483647 h 1056"/>
              <a:gd name="T50" fmla="*/ 2147483647 w 4992"/>
              <a:gd name="T51" fmla="*/ 2147483647 h 1056"/>
              <a:gd name="T52" fmla="*/ 2147483647 w 4992"/>
              <a:gd name="T53" fmla="*/ 2147483647 h 1056"/>
              <a:gd name="T54" fmla="*/ 2147483647 w 4992"/>
              <a:gd name="T55" fmla="*/ 2147483647 h 1056"/>
              <a:gd name="T56" fmla="*/ 2147483647 w 4992"/>
              <a:gd name="T57" fmla="*/ 2147483647 h 1056"/>
              <a:gd name="T58" fmla="*/ 0 w 4992"/>
              <a:gd name="T59" fmla="*/ 0 h 10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992"/>
              <a:gd name="T91" fmla="*/ 0 h 1056"/>
              <a:gd name="T92" fmla="*/ 4992 w 4992"/>
              <a:gd name="T93" fmla="*/ 1056 h 105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992" h="1056">
                <a:moveTo>
                  <a:pt x="0" y="0"/>
                </a:moveTo>
                <a:lnTo>
                  <a:pt x="0" y="240"/>
                </a:lnTo>
                <a:lnTo>
                  <a:pt x="96" y="240"/>
                </a:lnTo>
                <a:lnTo>
                  <a:pt x="192" y="240"/>
                </a:lnTo>
                <a:lnTo>
                  <a:pt x="240" y="288"/>
                </a:lnTo>
                <a:lnTo>
                  <a:pt x="336" y="336"/>
                </a:lnTo>
                <a:lnTo>
                  <a:pt x="432" y="384"/>
                </a:lnTo>
                <a:lnTo>
                  <a:pt x="528" y="432"/>
                </a:lnTo>
                <a:lnTo>
                  <a:pt x="624" y="528"/>
                </a:lnTo>
                <a:lnTo>
                  <a:pt x="768" y="576"/>
                </a:lnTo>
                <a:lnTo>
                  <a:pt x="960" y="720"/>
                </a:lnTo>
                <a:lnTo>
                  <a:pt x="1152" y="768"/>
                </a:lnTo>
                <a:lnTo>
                  <a:pt x="1296" y="672"/>
                </a:lnTo>
                <a:lnTo>
                  <a:pt x="1488" y="624"/>
                </a:lnTo>
                <a:lnTo>
                  <a:pt x="1680" y="528"/>
                </a:lnTo>
                <a:lnTo>
                  <a:pt x="1920" y="528"/>
                </a:lnTo>
                <a:lnTo>
                  <a:pt x="2256" y="624"/>
                </a:lnTo>
                <a:lnTo>
                  <a:pt x="2544" y="720"/>
                </a:lnTo>
                <a:lnTo>
                  <a:pt x="2688" y="816"/>
                </a:lnTo>
                <a:lnTo>
                  <a:pt x="2832" y="912"/>
                </a:lnTo>
                <a:lnTo>
                  <a:pt x="2976" y="1008"/>
                </a:lnTo>
                <a:lnTo>
                  <a:pt x="3120" y="1008"/>
                </a:lnTo>
                <a:lnTo>
                  <a:pt x="3408" y="1056"/>
                </a:lnTo>
                <a:lnTo>
                  <a:pt x="3696" y="1008"/>
                </a:lnTo>
                <a:lnTo>
                  <a:pt x="3936" y="960"/>
                </a:lnTo>
                <a:lnTo>
                  <a:pt x="4272" y="864"/>
                </a:lnTo>
                <a:lnTo>
                  <a:pt x="4512" y="864"/>
                </a:lnTo>
                <a:lnTo>
                  <a:pt x="4992" y="912"/>
                </a:lnTo>
                <a:lnTo>
                  <a:pt x="4992" y="72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855636" y="4586266"/>
            <a:ext cx="7262812" cy="1154112"/>
          </a:xfrm>
          <a:custGeom>
            <a:avLst/>
            <a:gdLst>
              <a:gd name="T0" fmla="*/ 0 w 4992"/>
              <a:gd name="T1" fmla="*/ 0 h 776"/>
              <a:gd name="T2" fmla="*/ 2147483647 w 4992"/>
              <a:gd name="T3" fmla="*/ 2147483647 h 776"/>
              <a:gd name="T4" fmla="*/ 2147483647 w 4992"/>
              <a:gd name="T5" fmla="*/ 2147483647 h 776"/>
              <a:gd name="T6" fmla="*/ 2147483647 w 4992"/>
              <a:gd name="T7" fmla="*/ 2147483647 h 776"/>
              <a:gd name="T8" fmla="*/ 2147483647 w 4992"/>
              <a:gd name="T9" fmla="*/ 2147483647 h 776"/>
              <a:gd name="T10" fmla="*/ 2147483647 w 4992"/>
              <a:gd name="T11" fmla="*/ 2147483647 h 776"/>
              <a:gd name="T12" fmla="*/ 2147483647 w 4992"/>
              <a:gd name="T13" fmla="*/ 2147483647 h 776"/>
              <a:gd name="T14" fmla="*/ 2147483647 w 4992"/>
              <a:gd name="T15" fmla="*/ 2147483647 h 776"/>
              <a:gd name="T16" fmla="*/ 2147483647 w 4992"/>
              <a:gd name="T17" fmla="*/ 2147483647 h 776"/>
              <a:gd name="T18" fmla="*/ 2147483647 w 4992"/>
              <a:gd name="T19" fmla="*/ 2147483647 h 776"/>
              <a:gd name="T20" fmla="*/ 2147483647 w 4992"/>
              <a:gd name="T21" fmla="*/ 2147483647 h 776"/>
              <a:gd name="T22" fmla="*/ 2147483647 w 4992"/>
              <a:gd name="T23" fmla="*/ 2147483647 h 776"/>
              <a:gd name="T24" fmla="*/ 2147483647 w 4992"/>
              <a:gd name="T25" fmla="*/ 2147483647 h 776"/>
              <a:gd name="T26" fmla="*/ 2147483647 w 4992"/>
              <a:gd name="T27" fmla="*/ 2147483647 h 776"/>
              <a:gd name="T28" fmla="*/ 2147483647 w 4992"/>
              <a:gd name="T29" fmla="*/ 2147483647 h 776"/>
              <a:gd name="T30" fmla="*/ 2147483647 w 4992"/>
              <a:gd name="T31" fmla="*/ 2147483647 h 776"/>
              <a:gd name="T32" fmla="*/ 2147483647 w 4992"/>
              <a:gd name="T33" fmla="*/ 2147483647 h 776"/>
              <a:gd name="T34" fmla="*/ 2147483647 w 4992"/>
              <a:gd name="T35" fmla="*/ 2147483647 h 776"/>
              <a:gd name="T36" fmla="*/ 2147483647 w 4992"/>
              <a:gd name="T37" fmla="*/ 2147483647 h 776"/>
              <a:gd name="T38" fmla="*/ 2147483647 w 4992"/>
              <a:gd name="T39" fmla="*/ 2147483647 h 776"/>
              <a:gd name="T40" fmla="*/ 2147483647 w 4992"/>
              <a:gd name="T41" fmla="*/ 2147483647 h 776"/>
              <a:gd name="T42" fmla="*/ 2147483647 w 4992"/>
              <a:gd name="T43" fmla="*/ 2147483647 h 7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992"/>
              <a:gd name="T67" fmla="*/ 0 h 776"/>
              <a:gd name="T68" fmla="*/ 4992 w 4992"/>
              <a:gd name="T69" fmla="*/ 776 h 77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992" h="776">
                <a:moveTo>
                  <a:pt x="0" y="0"/>
                </a:moveTo>
                <a:cubicBezTo>
                  <a:pt x="72" y="16"/>
                  <a:pt x="144" y="32"/>
                  <a:pt x="192" y="48"/>
                </a:cubicBezTo>
                <a:cubicBezTo>
                  <a:pt x="240" y="64"/>
                  <a:pt x="256" y="80"/>
                  <a:pt x="288" y="96"/>
                </a:cubicBezTo>
                <a:cubicBezTo>
                  <a:pt x="320" y="112"/>
                  <a:pt x="360" y="128"/>
                  <a:pt x="384" y="144"/>
                </a:cubicBezTo>
                <a:cubicBezTo>
                  <a:pt x="408" y="160"/>
                  <a:pt x="408" y="176"/>
                  <a:pt x="432" y="192"/>
                </a:cubicBezTo>
                <a:cubicBezTo>
                  <a:pt x="456" y="208"/>
                  <a:pt x="488" y="208"/>
                  <a:pt x="528" y="240"/>
                </a:cubicBezTo>
                <a:cubicBezTo>
                  <a:pt x="568" y="272"/>
                  <a:pt x="616" y="352"/>
                  <a:pt x="672" y="384"/>
                </a:cubicBezTo>
                <a:cubicBezTo>
                  <a:pt x="728" y="416"/>
                  <a:pt x="800" y="408"/>
                  <a:pt x="864" y="432"/>
                </a:cubicBezTo>
                <a:cubicBezTo>
                  <a:pt x="928" y="456"/>
                  <a:pt x="984" y="520"/>
                  <a:pt x="1056" y="528"/>
                </a:cubicBezTo>
                <a:cubicBezTo>
                  <a:pt x="1128" y="536"/>
                  <a:pt x="1224" y="496"/>
                  <a:pt x="1296" y="480"/>
                </a:cubicBezTo>
                <a:cubicBezTo>
                  <a:pt x="1368" y="464"/>
                  <a:pt x="1416" y="448"/>
                  <a:pt x="1488" y="432"/>
                </a:cubicBezTo>
                <a:cubicBezTo>
                  <a:pt x="1560" y="416"/>
                  <a:pt x="1640" y="392"/>
                  <a:pt x="1728" y="384"/>
                </a:cubicBezTo>
                <a:cubicBezTo>
                  <a:pt x="1816" y="376"/>
                  <a:pt x="1920" y="376"/>
                  <a:pt x="2016" y="384"/>
                </a:cubicBezTo>
                <a:cubicBezTo>
                  <a:pt x="2112" y="392"/>
                  <a:pt x="2208" y="408"/>
                  <a:pt x="2304" y="432"/>
                </a:cubicBezTo>
                <a:cubicBezTo>
                  <a:pt x="2400" y="456"/>
                  <a:pt x="2496" y="480"/>
                  <a:pt x="2592" y="528"/>
                </a:cubicBezTo>
                <a:cubicBezTo>
                  <a:pt x="2688" y="576"/>
                  <a:pt x="2760" y="680"/>
                  <a:pt x="2880" y="720"/>
                </a:cubicBezTo>
                <a:cubicBezTo>
                  <a:pt x="3000" y="760"/>
                  <a:pt x="3184" y="760"/>
                  <a:pt x="3312" y="768"/>
                </a:cubicBezTo>
                <a:cubicBezTo>
                  <a:pt x="3440" y="776"/>
                  <a:pt x="3536" y="776"/>
                  <a:pt x="3648" y="768"/>
                </a:cubicBezTo>
                <a:cubicBezTo>
                  <a:pt x="3760" y="760"/>
                  <a:pt x="3864" y="736"/>
                  <a:pt x="3984" y="720"/>
                </a:cubicBezTo>
                <a:cubicBezTo>
                  <a:pt x="4104" y="704"/>
                  <a:pt x="4248" y="688"/>
                  <a:pt x="4368" y="672"/>
                </a:cubicBezTo>
                <a:cubicBezTo>
                  <a:pt x="4488" y="656"/>
                  <a:pt x="4600" y="624"/>
                  <a:pt x="4704" y="624"/>
                </a:cubicBezTo>
                <a:cubicBezTo>
                  <a:pt x="4808" y="624"/>
                  <a:pt x="4900" y="648"/>
                  <a:pt x="4992" y="672"/>
                </a:cubicBezTo>
              </a:path>
            </a:pathLst>
          </a:custGeom>
          <a:noFill/>
          <a:ln w="412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2193898" y="4684691"/>
            <a:ext cx="47625" cy="11112"/>
          </a:xfrm>
          <a:custGeom>
            <a:avLst/>
            <a:gdLst>
              <a:gd name="T0" fmla="*/ 2147483647 w 33"/>
              <a:gd name="T1" fmla="*/ 0 h 8"/>
              <a:gd name="T2" fmla="*/ 0 w 33"/>
              <a:gd name="T3" fmla="*/ 2147483647 h 8"/>
              <a:gd name="T4" fmla="*/ 2147483647 w 33"/>
              <a:gd name="T5" fmla="*/ 0 h 8"/>
              <a:gd name="T6" fmla="*/ 0 60000 65536"/>
              <a:gd name="T7" fmla="*/ 0 60000 65536"/>
              <a:gd name="T8" fmla="*/ 0 60000 65536"/>
              <a:gd name="T9" fmla="*/ 0 w 33"/>
              <a:gd name="T10" fmla="*/ 0 h 8"/>
              <a:gd name="T11" fmla="*/ 33 w 33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8">
                <a:moveTo>
                  <a:pt x="33" y="0"/>
                </a:moveTo>
                <a:cubicBezTo>
                  <a:pt x="22" y="3"/>
                  <a:pt x="0" y="8"/>
                  <a:pt x="0" y="8"/>
                </a:cubicBezTo>
                <a:cubicBezTo>
                  <a:pt x="0" y="8"/>
                  <a:pt x="22" y="3"/>
                  <a:pt x="33" y="0"/>
                </a:cubicBez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1704948" y="5578453"/>
            <a:ext cx="9525" cy="47625"/>
          </a:xfrm>
          <a:custGeom>
            <a:avLst/>
            <a:gdLst>
              <a:gd name="T0" fmla="*/ 2147483647 w 8"/>
              <a:gd name="T1" fmla="*/ 2147483647 h 32"/>
              <a:gd name="T2" fmla="*/ 0 w 8"/>
              <a:gd name="T3" fmla="*/ 0 h 32"/>
              <a:gd name="T4" fmla="*/ 2147483647 w 8"/>
              <a:gd name="T5" fmla="*/ 2147483647 h 32"/>
              <a:gd name="T6" fmla="*/ 0 60000 65536"/>
              <a:gd name="T7" fmla="*/ 0 60000 65536"/>
              <a:gd name="T8" fmla="*/ 0 60000 65536"/>
              <a:gd name="T9" fmla="*/ 0 w 8"/>
              <a:gd name="T10" fmla="*/ 0 h 32"/>
              <a:gd name="T11" fmla="*/ 8 w 8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32">
                <a:moveTo>
                  <a:pt x="8" y="32"/>
                </a:moveTo>
                <a:cubicBezTo>
                  <a:pt x="5" y="21"/>
                  <a:pt x="0" y="0"/>
                  <a:pt x="0" y="0"/>
                </a:cubicBezTo>
                <a:cubicBezTo>
                  <a:pt x="0" y="0"/>
                  <a:pt x="5" y="21"/>
                  <a:pt x="8" y="32"/>
                </a:cubicBez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7" name="Freeform 13" descr="Ángulos"/>
          <p:cNvSpPr>
            <a:spLocks/>
          </p:cNvSpPr>
          <p:nvPr/>
        </p:nvSpPr>
        <p:spPr bwMode="auto">
          <a:xfrm>
            <a:off x="785786" y="1169966"/>
            <a:ext cx="1874837" cy="1004887"/>
          </a:xfrm>
          <a:custGeom>
            <a:avLst/>
            <a:gdLst>
              <a:gd name="T0" fmla="*/ 2147483647 w 1292"/>
              <a:gd name="T1" fmla="*/ 2147483647 h 675"/>
              <a:gd name="T2" fmla="*/ 2147483647 w 1292"/>
              <a:gd name="T3" fmla="*/ 2147483647 h 675"/>
              <a:gd name="T4" fmla="*/ 2147483647 w 1292"/>
              <a:gd name="T5" fmla="*/ 2147483647 h 675"/>
              <a:gd name="T6" fmla="*/ 2147483647 w 1292"/>
              <a:gd name="T7" fmla="*/ 2147483647 h 675"/>
              <a:gd name="T8" fmla="*/ 2147483647 w 1292"/>
              <a:gd name="T9" fmla="*/ 2147483647 h 675"/>
              <a:gd name="T10" fmla="*/ 2147483647 w 1292"/>
              <a:gd name="T11" fmla="*/ 2147483647 h 675"/>
              <a:gd name="T12" fmla="*/ 2147483647 w 1292"/>
              <a:gd name="T13" fmla="*/ 2147483647 h 675"/>
              <a:gd name="T14" fmla="*/ 2147483647 w 1292"/>
              <a:gd name="T15" fmla="*/ 2147483647 h 675"/>
              <a:gd name="T16" fmla="*/ 2147483647 w 1292"/>
              <a:gd name="T17" fmla="*/ 2147483647 h 675"/>
              <a:gd name="T18" fmla="*/ 2147483647 w 1292"/>
              <a:gd name="T19" fmla="*/ 2147483647 h 675"/>
              <a:gd name="T20" fmla="*/ 2147483647 w 1292"/>
              <a:gd name="T21" fmla="*/ 2147483647 h 675"/>
              <a:gd name="T22" fmla="*/ 2147483647 w 1292"/>
              <a:gd name="T23" fmla="*/ 2147483647 h 675"/>
              <a:gd name="T24" fmla="*/ 2147483647 w 1292"/>
              <a:gd name="T25" fmla="*/ 2147483647 h 675"/>
              <a:gd name="T26" fmla="*/ 2147483647 w 1292"/>
              <a:gd name="T27" fmla="*/ 2147483647 h 675"/>
              <a:gd name="T28" fmla="*/ 2147483647 w 1292"/>
              <a:gd name="T29" fmla="*/ 2147483647 h 675"/>
              <a:gd name="T30" fmla="*/ 2147483647 w 1292"/>
              <a:gd name="T31" fmla="*/ 2147483647 h 675"/>
              <a:gd name="T32" fmla="*/ 2147483647 w 1292"/>
              <a:gd name="T33" fmla="*/ 2147483647 h 675"/>
              <a:gd name="T34" fmla="*/ 2147483647 w 1292"/>
              <a:gd name="T35" fmla="*/ 2147483647 h 675"/>
              <a:gd name="T36" fmla="*/ 2147483647 w 1292"/>
              <a:gd name="T37" fmla="*/ 2147483647 h 675"/>
              <a:gd name="T38" fmla="*/ 2147483647 w 1292"/>
              <a:gd name="T39" fmla="*/ 2147483647 h 675"/>
              <a:gd name="T40" fmla="*/ 2147483647 w 1292"/>
              <a:gd name="T41" fmla="*/ 2147483647 h 675"/>
              <a:gd name="T42" fmla="*/ 2147483647 w 1292"/>
              <a:gd name="T43" fmla="*/ 2147483647 h 675"/>
              <a:gd name="T44" fmla="*/ 2147483647 w 1292"/>
              <a:gd name="T45" fmla="*/ 2147483647 h 675"/>
              <a:gd name="T46" fmla="*/ 2147483647 w 1292"/>
              <a:gd name="T47" fmla="*/ 2147483647 h 675"/>
              <a:gd name="T48" fmla="*/ 2147483647 w 1292"/>
              <a:gd name="T49" fmla="*/ 2147483647 h 675"/>
              <a:gd name="T50" fmla="*/ 2147483647 w 1292"/>
              <a:gd name="T51" fmla="*/ 2147483647 h 675"/>
              <a:gd name="T52" fmla="*/ 2147483647 w 1292"/>
              <a:gd name="T53" fmla="*/ 2147483647 h 675"/>
              <a:gd name="T54" fmla="*/ 2147483647 w 1292"/>
              <a:gd name="T55" fmla="*/ 2147483647 h 675"/>
              <a:gd name="T56" fmla="*/ 2147483647 w 1292"/>
              <a:gd name="T57" fmla="*/ 2147483647 h 675"/>
              <a:gd name="T58" fmla="*/ 2147483647 w 1292"/>
              <a:gd name="T59" fmla="*/ 2147483647 h 675"/>
              <a:gd name="T60" fmla="*/ 2147483647 w 1292"/>
              <a:gd name="T61" fmla="*/ 2147483647 h 675"/>
              <a:gd name="T62" fmla="*/ 2147483647 w 1292"/>
              <a:gd name="T63" fmla="*/ 0 h 675"/>
              <a:gd name="T64" fmla="*/ 2147483647 w 1292"/>
              <a:gd name="T65" fmla="*/ 2147483647 h 675"/>
              <a:gd name="T66" fmla="*/ 2147483647 w 1292"/>
              <a:gd name="T67" fmla="*/ 2147483647 h 675"/>
              <a:gd name="T68" fmla="*/ 2147483647 w 1292"/>
              <a:gd name="T69" fmla="*/ 2147483647 h 675"/>
              <a:gd name="T70" fmla="*/ 2147483647 w 1292"/>
              <a:gd name="T71" fmla="*/ 2147483647 h 67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292"/>
              <a:gd name="T109" fmla="*/ 0 h 675"/>
              <a:gd name="T110" fmla="*/ 1292 w 1292"/>
              <a:gd name="T111" fmla="*/ 675 h 67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292" h="675">
                <a:moveTo>
                  <a:pt x="50" y="593"/>
                </a:moveTo>
                <a:cubicBezTo>
                  <a:pt x="121" y="616"/>
                  <a:pt x="169" y="627"/>
                  <a:pt x="247" y="634"/>
                </a:cubicBezTo>
                <a:cubicBezTo>
                  <a:pt x="335" y="651"/>
                  <a:pt x="422" y="663"/>
                  <a:pt x="510" y="675"/>
                </a:cubicBezTo>
                <a:cubicBezTo>
                  <a:pt x="560" y="672"/>
                  <a:pt x="610" y="673"/>
                  <a:pt x="659" y="667"/>
                </a:cubicBezTo>
                <a:cubicBezTo>
                  <a:pt x="676" y="665"/>
                  <a:pt x="708" y="650"/>
                  <a:pt x="708" y="650"/>
                </a:cubicBezTo>
                <a:cubicBezTo>
                  <a:pt x="724" y="603"/>
                  <a:pt x="719" y="645"/>
                  <a:pt x="691" y="617"/>
                </a:cubicBezTo>
                <a:cubicBezTo>
                  <a:pt x="685" y="611"/>
                  <a:pt x="687" y="600"/>
                  <a:pt x="683" y="593"/>
                </a:cubicBezTo>
                <a:cubicBezTo>
                  <a:pt x="679" y="586"/>
                  <a:pt x="672" y="582"/>
                  <a:pt x="667" y="576"/>
                </a:cubicBezTo>
                <a:cubicBezTo>
                  <a:pt x="704" y="552"/>
                  <a:pt x="720" y="569"/>
                  <a:pt x="766" y="576"/>
                </a:cubicBezTo>
                <a:cubicBezTo>
                  <a:pt x="825" y="596"/>
                  <a:pt x="805" y="590"/>
                  <a:pt x="864" y="609"/>
                </a:cubicBezTo>
                <a:cubicBezTo>
                  <a:pt x="872" y="612"/>
                  <a:pt x="889" y="617"/>
                  <a:pt x="889" y="617"/>
                </a:cubicBezTo>
                <a:cubicBezTo>
                  <a:pt x="905" y="614"/>
                  <a:pt x="924" y="617"/>
                  <a:pt x="938" y="609"/>
                </a:cubicBezTo>
                <a:cubicBezTo>
                  <a:pt x="953" y="600"/>
                  <a:pt x="947" y="569"/>
                  <a:pt x="938" y="560"/>
                </a:cubicBezTo>
                <a:cubicBezTo>
                  <a:pt x="932" y="554"/>
                  <a:pt x="922" y="555"/>
                  <a:pt x="914" y="552"/>
                </a:cubicBezTo>
                <a:cubicBezTo>
                  <a:pt x="869" y="507"/>
                  <a:pt x="929" y="562"/>
                  <a:pt x="872" y="527"/>
                </a:cubicBezTo>
                <a:cubicBezTo>
                  <a:pt x="816" y="493"/>
                  <a:pt x="902" y="525"/>
                  <a:pt x="831" y="502"/>
                </a:cubicBezTo>
                <a:cubicBezTo>
                  <a:pt x="796" y="478"/>
                  <a:pt x="796" y="469"/>
                  <a:pt x="807" y="428"/>
                </a:cubicBezTo>
                <a:cubicBezTo>
                  <a:pt x="872" y="441"/>
                  <a:pt x="825" y="429"/>
                  <a:pt x="872" y="445"/>
                </a:cubicBezTo>
                <a:cubicBezTo>
                  <a:pt x="889" y="451"/>
                  <a:pt x="922" y="461"/>
                  <a:pt x="922" y="461"/>
                </a:cubicBezTo>
                <a:cubicBezTo>
                  <a:pt x="958" y="450"/>
                  <a:pt x="992" y="443"/>
                  <a:pt x="1029" y="436"/>
                </a:cubicBezTo>
                <a:cubicBezTo>
                  <a:pt x="997" y="406"/>
                  <a:pt x="995" y="403"/>
                  <a:pt x="947" y="387"/>
                </a:cubicBezTo>
                <a:cubicBezTo>
                  <a:pt x="939" y="384"/>
                  <a:pt x="922" y="379"/>
                  <a:pt x="922" y="379"/>
                </a:cubicBezTo>
                <a:cubicBezTo>
                  <a:pt x="903" y="360"/>
                  <a:pt x="891" y="340"/>
                  <a:pt x="872" y="321"/>
                </a:cubicBezTo>
                <a:cubicBezTo>
                  <a:pt x="848" y="245"/>
                  <a:pt x="1005" y="307"/>
                  <a:pt x="1054" y="313"/>
                </a:cubicBezTo>
                <a:cubicBezTo>
                  <a:pt x="1105" y="330"/>
                  <a:pt x="1150" y="354"/>
                  <a:pt x="1202" y="362"/>
                </a:cubicBezTo>
                <a:cubicBezTo>
                  <a:pt x="1247" y="356"/>
                  <a:pt x="1278" y="365"/>
                  <a:pt x="1292" y="321"/>
                </a:cubicBezTo>
                <a:cubicBezTo>
                  <a:pt x="1269" y="286"/>
                  <a:pt x="1240" y="284"/>
                  <a:pt x="1202" y="272"/>
                </a:cubicBezTo>
                <a:cubicBezTo>
                  <a:pt x="1167" y="261"/>
                  <a:pt x="1136" y="245"/>
                  <a:pt x="1103" y="231"/>
                </a:cubicBezTo>
                <a:cubicBezTo>
                  <a:pt x="1060" y="212"/>
                  <a:pt x="1008" y="216"/>
                  <a:pt x="963" y="206"/>
                </a:cubicBezTo>
                <a:cubicBezTo>
                  <a:pt x="856" y="183"/>
                  <a:pt x="749" y="158"/>
                  <a:pt x="642" y="132"/>
                </a:cubicBezTo>
                <a:cubicBezTo>
                  <a:pt x="547" y="109"/>
                  <a:pt x="459" y="56"/>
                  <a:pt x="362" y="41"/>
                </a:cubicBezTo>
                <a:cubicBezTo>
                  <a:pt x="272" y="27"/>
                  <a:pt x="182" y="11"/>
                  <a:pt x="91" y="0"/>
                </a:cubicBezTo>
                <a:cubicBezTo>
                  <a:pt x="0" y="18"/>
                  <a:pt x="44" y="80"/>
                  <a:pt x="50" y="181"/>
                </a:cubicBezTo>
                <a:cubicBezTo>
                  <a:pt x="53" y="233"/>
                  <a:pt x="55" y="286"/>
                  <a:pt x="58" y="338"/>
                </a:cubicBezTo>
                <a:cubicBezTo>
                  <a:pt x="55" y="401"/>
                  <a:pt x="54" y="464"/>
                  <a:pt x="50" y="527"/>
                </a:cubicBezTo>
                <a:cubicBezTo>
                  <a:pt x="45" y="601"/>
                  <a:pt x="22" y="618"/>
                  <a:pt x="50" y="593"/>
                </a:cubicBezTo>
                <a:close/>
              </a:path>
            </a:pathLst>
          </a:custGeom>
          <a:pattFill prst="divot">
            <a:fgClr>
              <a:srgbClr val="00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8" name="Freeform 14" descr="Ángulos"/>
          <p:cNvSpPr>
            <a:spLocks/>
          </p:cNvSpPr>
          <p:nvPr/>
        </p:nvSpPr>
        <p:spPr bwMode="auto">
          <a:xfrm>
            <a:off x="2936848" y="2639991"/>
            <a:ext cx="3355975" cy="809625"/>
          </a:xfrm>
          <a:custGeom>
            <a:avLst/>
            <a:gdLst>
              <a:gd name="T0" fmla="*/ 2147483647 w 2308"/>
              <a:gd name="T1" fmla="*/ 2147483647 h 543"/>
              <a:gd name="T2" fmla="*/ 2147483647 w 2308"/>
              <a:gd name="T3" fmla="*/ 2147483647 h 543"/>
              <a:gd name="T4" fmla="*/ 2147483647 w 2308"/>
              <a:gd name="T5" fmla="*/ 0 h 543"/>
              <a:gd name="T6" fmla="*/ 2147483647 w 2308"/>
              <a:gd name="T7" fmla="*/ 2147483647 h 543"/>
              <a:gd name="T8" fmla="*/ 2147483647 w 2308"/>
              <a:gd name="T9" fmla="*/ 2147483647 h 543"/>
              <a:gd name="T10" fmla="*/ 2147483647 w 2308"/>
              <a:gd name="T11" fmla="*/ 2147483647 h 543"/>
              <a:gd name="T12" fmla="*/ 2147483647 w 2308"/>
              <a:gd name="T13" fmla="*/ 2147483647 h 543"/>
              <a:gd name="T14" fmla="*/ 0 w 2308"/>
              <a:gd name="T15" fmla="*/ 2147483647 h 543"/>
              <a:gd name="T16" fmla="*/ 2147483647 w 2308"/>
              <a:gd name="T17" fmla="*/ 2147483647 h 543"/>
              <a:gd name="T18" fmla="*/ 2147483647 w 2308"/>
              <a:gd name="T19" fmla="*/ 2147483647 h 543"/>
              <a:gd name="T20" fmla="*/ 2147483647 w 2308"/>
              <a:gd name="T21" fmla="*/ 2147483647 h 543"/>
              <a:gd name="T22" fmla="*/ 2147483647 w 2308"/>
              <a:gd name="T23" fmla="*/ 2147483647 h 543"/>
              <a:gd name="T24" fmla="*/ 2147483647 w 2308"/>
              <a:gd name="T25" fmla="*/ 2147483647 h 543"/>
              <a:gd name="T26" fmla="*/ 2147483647 w 2308"/>
              <a:gd name="T27" fmla="*/ 2147483647 h 543"/>
              <a:gd name="T28" fmla="*/ 2147483647 w 2308"/>
              <a:gd name="T29" fmla="*/ 2147483647 h 543"/>
              <a:gd name="T30" fmla="*/ 2147483647 w 2308"/>
              <a:gd name="T31" fmla="*/ 2147483647 h 543"/>
              <a:gd name="T32" fmla="*/ 2147483647 w 2308"/>
              <a:gd name="T33" fmla="*/ 2147483647 h 543"/>
              <a:gd name="T34" fmla="*/ 2147483647 w 2308"/>
              <a:gd name="T35" fmla="*/ 2147483647 h 543"/>
              <a:gd name="T36" fmla="*/ 2147483647 w 2308"/>
              <a:gd name="T37" fmla="*/ 2147483647 h 543"/>
              <a:gd name="T38" fmla="*/ 2147483647 w 2308"/>
              <a:gd name="T39" fmla="*/ 2147483647 h 543"/>
              <a:gd name="T40" fmla="*/ 2147483647 w 2308"/>
              <a:gd name="T41" fmla="*/ 2147483647 h 543"/>
              <a:gd name="T42" fmla="*/ 2147483647 w 2308"/>
              <a:gd name="T43" fmla="*/ 2147483647 h 543"/>
              <a:gd name="T44" fmla="*/ 2147483647 w 2308"/>
              <a:gd name="T45" fmla="*/ 2147483647 h 543"/>
              <a:gd name="T46" fmla="*/ 2147483647 w 2308"/>
              <a:gd name="T47" fmla="*/ 2147483647 h 543"/>
              <a:gd name="T48" fmla="*/ 2147483647 w 2308"/>
              <a:gd name="T49" fmla="*/ 2147483647 h 543"/>
              <a:gd name="T50" fmla="*/ 2147483647 w 2308"/>
              <a:gd name="T51" fmla="*/ 2147483647 h 543"/>
              <a:gd name="T52" fmla="*/ 2147483647 w 2308"/>
              <a:gd name="T53" fmla="*/ 2147483647 h 543"/>
              <a:gd name="T54" fmla="*/ 2147483647 w 2308"/>
              <a:gd name="T55" fmla="*/ 2147483647 h 5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308"/>
              <a:gd name="T85" fmla="*/ 0 h 543"/>
              <a:gd name="T86" fmla="*/ 2308 w 2308"/>
              <a:gd name="T87" fmla="*/ 543 h 5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308" h="543">
                <a:moveTo>
                  <a:pt x="576" y="41"/>
                </a:moveTo>
                <a:cubicBezTo>
                  <a:pt x="482" y="72"/>
                  <a:pt x="348" y="40"/>
                  <a:pt x="247" y="33"/>
                </a:cubicBezTo>
                <a:cubicBezTo>
                  <a:pt x="220" y="23"/>
                  <a:pt x="198" y="16"/>
                  <a:pt x="173" y="0"/>
                </a:cubicBezTo>
                <a:cubicBezTo>
                  <a:pt x="146" y="3"/>
                  <a:pt x="118" y="4"/>
                  <a:pt x="91" y="8"/>
                </a:cubicBezTo>
                <a:cubicBezTo>
                  <a:pt x="82" y="9"/>
                  <a:pt x="69" y="8"/>
                  <a:pt x="66" y="16"/>
                </a:cubicBezTo>
                <a:cubicBezTo>
                  <a:pt x="51" y="60"/>
                  <a:pt x="110" y="84"/>
                  <a:pt x="132" y="107"/>
                </a:cubicBezTo>
                <a:cubicBezTo>
                  <a:pt x="116" y="174"/>
                  <a:pt x="81" y="146"/>
                  <a:pt x="9" y="140"/>
                </a:cubicBezTo>
                <a:cubicBezTo>
                  <a:pt x="6" y="148"/>
                  <a:pt x="0" y="155"/>
                  <a:pt x="0" y="164"/>
                </a:cubicBezTo>
                <a:cubicBezTo>
                  <a:pt x="0" y="261"/>
                  <a:pt x="71" y="256"/>
                  <a:pt x="140" y="279"/>
                </a:cubicBezTo>
                <a:cubicBezTo>
                  <a:pt x="168" y="298"/>
                  <a:pt x="190" y="304"/>
                  <a:pt x="223" y="312"/>
                </a:cubicBezTo>
                <a:cubicBezTo>
                  <a:pt x="451" y="306"/>
                  <a:pt x="552" y="297"/>
                  <a:pt x="766" y="312"/>
                </a:cubicBezTo>
                <a:cubicBezTo>
                  <a:pt x="833" y="317"/>
                  <a:pt x="897" y="352"/>
                  <a:pt x="963" y="362"/>
                </a:cubicBezTo>
                <a:cubicBezTo>
                  <a:pt x="1039" y="374"/>
                  <a:pt x="1117" y="377"/>
                  <a:pt x="1194" y="386"/>
                </a:cubicBezTo>
                <a:cubicBezTo>
                  <a:pt x="1227" y="395"/>
                  <a:pt x="1260" y="400"/>
                  <a:pt x="1292" y="411"/>
                </a:cubicBezTo>
                <a:cubicBezTo>
                  <a:pt x="1352" y="452"/>
                  <a:pt x="1436" y="468"/>
                  <a:pt x="1506" y="485"/>
                </a:cubicBezTo>
                <a:cubicBezTo>
                  <a:pt x="1567" y="527"/>
                  <a:pt x="1701" y="521"/>
                  <a:pt x="1770" y="526"/>
                </a:cubicBezTo>
                <a:cubicBezTo>
                  <a:pt x="1895" y="518"/>
                  <a:pt x="1879" y="543"/>
                  <a:pt x="1934" y="485"/>
                </a:cubicBezTo>
                <a:cubicBezTo>
                  <a:pt x="1942" y="460"/>
                  <a:pt x="1951" y="436"/>
                  <a:pt x="1959" y="411"/>
                </a:cubicBezTo>
                <a:cubicBezTo>
                  <a:pt x="1908" y="363"/>
                  <a:pt x="2032" y="369"/>
                  <a:pt x="2066" y="362"/>
                </a:cubicBezTo>
                <a:cubicBezTo>
                  <a:pt x="2098" y="328"/>
                  <a:pt x="2072" y="348"/>
                  <a:pt x="2148" y="337"/>
                </a:cubicBezTo>
                <a:cubicBezTo>
                  <a:pt x="2181" y="332"/>
                  <a:pt x="2247" y="321"/>
                  <a:pt x="2247" y="321"/>
                </a:cubicBezTo>
                <a:cubicBezTo>
                  <a:pt x="2308" y="298"/>
                  <a:pt x="2219" y="290"/>
                  <a:pt x="2197" y="279"/>
                </a:cubicBezTo>
                <a:cubicBezTo>
                  <a:pt x="2116" y="238"/>
                  <a:pt x="2059" y="233"/>
                  <a:pt x="1967" y="222"/>
                </a:cubicBezTo>
                <a:cubicBezTo>
                  <a:pt x="1878" y="212"/>
                  <a:pt x="1799" y="181"/>
                  <a:pt x="1712" y="164"/>
                </a:cubicBezTo>
                <a:cubicBezTo>
                  <a:pt x="1607" y="144"/>
                  <a:pt x="1498" y="132"/>
                  <a:pt x="1391" y="123"/>
                </a:cubicBezTo>
                <a:cubicBezTo>
                  <a:pt x="1158" y="78"/>
                  <a:pt x="928" y="37"/>
                  <a:pt x="692" y="8"/>
                </a:cubicBezTo>
                <a:cubicBezTo>
                  <a:pt x="689" y="8"/>
                  <a:pt x="560" y="0"/>
                  <a:pt x="560" y="49"/>
                </a:cubicBezTo>
                <a:cubicBezTo>
                  <a:pt x="560" y="55"/>
                  <a:pt x="571" y="44"/>
                  <a:pt x="576" y="41"/>
                </a:cubicBezTo>
                <a:close/>
              </a:path>
            </a:pathLst>
          </a:custGeom>
          <a:pattFill prst="divot">
            <a:fgClr>
              <a:srgbClr val="3366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" name="Oval 15" descr="Corcho"/>
          <p:cNvSpPr>
            <a:spLocks noChangeArrowheads="1"/>
          </p:cNvSpPr>
          <p:nvPr/>
        </p:nvSpPr>
        <p:spPr bwMode="auto">
          <a:xfrm rot="536238">
            <a:off x="5048223" y="1587478"/>
            <a:ext cx="2651125" cy="142875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" name="Freeform 16" descr="Rombos opacos"/>
          <p:cNvSpPr>
            <a:spLocks/>
          </p:cNvSpPr>
          <p:nvPr/>
        </p:nvSpPr>
        <p:spPr bwMode="auto">
          <a:xfrm>
            <a:off x="2112936" y="2657453"/>
            <a:ext cx="768350" cy="3421063"/>
          </a:xfrm>
          <a:custGeom>
            <a:avLst/>
            <a:gdLst>
              <a:gd name="T0" fmla="*/ 2147483647 w 528"/>
              <a:gd name="T1" fmla="*/ 2147483647 h 2736"/>
              <a:gd name="T2" fmla="*/ 2147483647 w 528"/>
              <a:gd name="T3" fmla="*/ 2147483647 h 2736"/>
              <a:gd name="T4" fmla="*/ 2147483647 w 528"/>
              <a:gd name="T5" fmla="*/ 2147483647 h 2736"/>
              <a:gd name="T6" fmla="*/ 2147483647 w 528"/>
              <a:gd name="T7" fmla="*/ 2147483647 h 2736"/>
              <a:gd name="T8" fmla="*/ 2147483647 w 528"/>
              <a:gd name="T9" fmla="*/ 2147483647 h 2736"/>
              <a:gd name="T10" fmla="*/ 2147483647 w 528"/>
              <a:gd name="T11" fmla="*/ 0 h 2736"/>
              <a:gd name="T12" fmla="*/ 2147483647 w 528"/>
              <a:gd name="T13" fmla="*/ 2147483647 h 2736"/>
              <a:gd name="T14" fmla="*/ 2147483647 w 528"/>
              <a:gd name="T15" fmla="*/ 2147483647 h 2736"/>
              <a:gd name="T16" fmla="*/ 2147483647 w 528"/>
              <a:gd name="T17" fmla="*/ 2147483647 h 2736"/>
              <a:gd name="T18" fmla="*/ 2147483647 w 528"/>
              <a:gd name="T19" fmla="*/ 2147483647 h 2736"/>
              <a:gd name="T20" fmla="*/ 2147483647 w 528"/>
              <a:gd name="T21" fmla="*/ 2147483647 h 2736"/>
              <a:gd name="T22" fmla="*/ 2147483647 w 528"/>
              <a:gd name="T23" fmla="*/ 2147483647 h 2736"/>
              <a:gd name="T24" fmla="*/ 2147483647 w 528"/>
              <a:gd name="T25" fmla="*/ 2147483647 h 2736"/>
              <a:gd name="T26" fmla="*/ 2147483647 w 528"/>
              <a:gd name="T27" fmla="*/ 2147483647 h 2736"/>
              <a:gd name="T28" fmla="*/ 2147483647 w 528"/>
              <a:gd name="T29" fmla="*/ 2147483647 h 2736"/>
              <a:gd name="T30" fmla="*/ 2147483647 w 528"/>
              <a:gd name="T31" fmla="*/ 2147483647 h 2736"/>
              <a:gd name="T32" fmla="*/ 2147483647 w 528"/>
              <a:gd name="T33" fmla="*/ 2147483647 h 2736"/>
              <a:gd name="T34" fmla="*/ 2147483647 w 528"/>
              <a:gd name="T35" fmla="*/ 2147483647 h 2736"/>
              <a:gd name="T36" fmla="*/ 2147483647 w 528"/>
              <a:gd name="T37" fmla="*/ 2147483647 h 2736"/>
              <a:gd name="T38" fmla="*/ 0 w 528"/>
              <a:gd name="T39" fmla="*/ 2147483647 h 27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8"/>
              <a:gd name="T61" fmla="*/ 0 h 2736"/>
              <a:gd name="T62" fmla="*/ 528 w 528"/>
              <a:gd name="T63" fmla="*/ 2736 h 27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8" h="2736">
                <a:moveTo>
                  <a:pt x="7" y="2651"/>
                </a:moveTo>
                <a:cubicBezTo>
                  <a:pt x="26" y="2621"/>
                  <a:pt x="18" y="2635"/>
                  <a:pt x="32" y="2610"/>
                </a:cubicBezTo>
                <a:lnTo>
                  <a:pt x="192" y="1776"/>
                </a:lnTo>
                <a:lnTo>
                  <a:pt x="288" y="1200"/>
                </a:lnTo>
                <a:lnTo>
                  <a:pt x="384" y="624"/>
                </a:lnTo>
                <a:lnTo>
                  <a:pt x="528" y="0"/>
                </a:lnTo>
                <a:lnTo>
                  <a:pt x="480" y="240"/>
                </a:lnTo>
                <a:lnTo>
                  <a:pt x="480" y="288"/>
                </a:lnTo>
                <a:lnTo>
                  <a:pt x="480" y="384"/>
                </a:lnTo>
                <a:lnTo>
                  <a:pt x="480" y="480"/>
                </a:lnTo>
                <a:lnTo>
                  <a:pt x="432" y="768"/>
                </a:lnTo>
                <a:lnTo>
                  <a:pt x="384" y="912"/>
                </a:lnTo>
                <a:lnTo>
                  <a:pt x="336" y="1008"/>
                </a:lnTo>
                <a:lnTo>
                  <a:pt x="288" y="1440"/>
                </a:lnTo>
                <a:lnTo>
                  <a:pt x="192" y="2016"/>
                </a:lnTo>
                <a:lnTo>
                  <a:pt x="192" y="2112"/>
                </a:lnTo>
                <a:lnTo>
                  <a:pt x="192" y="2304"/>
                </a:lnTo>
                <a:lnTo>
                  <a:pt x="144" y="2496"/>
                </a:lnTo>
                <a:lnTo>
                  <a:pt x="96" y="2688"/>
                </a:lnTo>
                <a:lnTo>
                  <a:pt x="0" y="2736"/>
                </a:lnTo>
              </a:path>
            </a:pathLst>
          </a:custGeom>
          <a:pattFill prst="solidDmnd">
            <a:fgClr>
              <a:srgbClr val="FF3300"/>
            </a:fgClr>
            <a:bgClr>
              <a:schemeClr val="bg1"/>
            </a:bgClr>
          </a:patt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2739998" y="4659291"/>
            <a:ext cx="349250" cy="14271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861986" y="1430316"/>
            <a:ext cx="174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200" b="1">
                <a:latin typeface="Times New Roman" pitchFamily="18" charset="0"/>
              </a:rPr>
              <a:t>Lava Andesítica Superior</a:t>
            </a:r>
            <a:endParaRPr lang="es-ES" altLang="ja-JP" sz="12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881036" y="3487716"/>
            <a:ext cx="181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200" b="1">
                <a:latin typeface="Times New Roman" pitchFamily="18" charset="0"/>
              </a:rPr>
              <a:t>Lutita&gt;arenisca, Hornfels, Cordierita?</a:t>
            </a:r>
            <a:endParaRPr lang="es-ES" altLang="ja-JP" sz="12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953098" y="1301728"/>
            <a:ext cx="1746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200" b="1">
                <a:latin typeface="Times New Roman" pitchFamily="18" charset="0"/>
              </a:rPr>
              <a:t>Granatita</a:t>
            </a:r>
            <a:endParaRPr lang="es-ES" altLang="ja-JP" sz="12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927073" y="4230666"/>
            <a:ext cx="174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200" b="1" dirty="0">
                <a:latin typeface="Times New Roman" pitchFamily="18" charset="0"/>
              </a:rPr>
              <a:t>Manto, </a:t>
            </a:r>
            <a:r>
              <a:rPr lang="es-ES_tradnl" sz="1200" b="1" dirty="0" err="1">
                <a:latin typeface="Times New Roman" pitchFamily="18" charset="0"/>
              </a:rPr>
              <a:t>Act</a:t>
            </a:r>
            <a:r>
              <a:rPr lang="es-ES_tradnl" sz="1200" b="1" dirty="0">
                <a:latin typeface="Times New Roman" pitchFamily="18" charset="0"/>
              </a:rPr>
              <a:t> (Ga), </a:t>
            </a:r>
            <a:r>
              <a:rPr lang="es-ES_tradnl" sz="1200" b="1" dirty="0" err="1">
                <a:latin typeface="Times New Roman" pitchFamily="18" charset="0"/>
              </a:rPr>
              <a:t>Skarn</a:t>
            </a:r>
            <a:endParaRPr lang="es-ES" altLang="ja-JP" sz="1200" b="1" dirty="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951136" y="1087416"/>
            <a:ext cx="265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200" b="1">
                <a:latin typeface="Times New Roman" pitchFamily="18" charset="0"/>
              </a:rPr>
              <a:t>Caliza&gt;Arenisca, Alteración Silícea</a:t>
            </a:r>
            <a:endParaRPr lang="es-ES" altLang="ja-JP" sz="12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881286" y="4444978"/>
            <a:ext cx="1747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200" b="1">
                <a:latin typeface="Times New Roman" pitchFamily="18" charset="0"/>
              </a:rPr>
              <a:t>Cpy, Py, Mt</a:t>
            </a:r>
            <a:endParaRPr lang="es-ES" altLang="ja-JP" sz="12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V="1">
            <a:off x="2881286" y="1444603"/>
            <a:ext cx="207962" cy="1071563"/>
          </a:xfrm>
          <a:prstGeom prst="lin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988986" y="2611416"/>
            <a:ext cx="1744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200" b="1">
                <a:latin typeface="Times New Roman" pitchFamily="18" charset="0"/>
              </a:rPr>
              <a:t>Brecha Hidrotermal, con: Escapolita, Ga, Act, Kf?, Cpy, Py, Mt, Hm</a:t>
            </a:r>
            <a:endParaRPr lang="es-ES" altLang="ja-JP" sz="12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H="1" flipV="1">
            <a:off x="2063723" y="3168628"/>
            <a:ext cx="604838" cy="347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861986" y="5316516"/>
            <a:ext cx="1600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200" b="1">
                <a:latin typeface="Times New Roman" pitchFamily="18" charset="0"/>
              </a:rPr>
              <a:t>Brecha Hidrotermal, con: Kf, Epi, Cpy, Py, Mt, Hm</a:t>
            </a:r>
            <a:endParaRPr lang="es-ES" altLang="ja-JP" sz="12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1776386" y="5849916"/>
            <a:ext cx="4714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 flipH="1" flipV="1">
            <a:off x="2333598" y="4489428"/>
            <a:ext cx="66675" cy="207963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V="1">
            <a:off x="2601886" y="4559278"/>
            <a:ext cx="203200" cy="207963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 flipH="1" flipV="1">
            <a:off x="3679798" y="4349728"/>
            <a:ext cx="133350" cy="347663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 flipV="1">
            <a:off x="4889473" y="4906941"/>
            <a:ext cx="268288" cy="207962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 flipV="1">
            <a:off x="4821211" y="4627541"/>
            <a:ext cx="68262" cy="2794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flipV="1">
            <a:off x="4959323" y="4697391"/>
            <a:ext cx="268288" cy="2095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39" name="Line 45"/>
          <p:cNvSpPr>
            <a:spLocks noChangeShapeType="1"/>
          </p:cNvSpPr>
          <p:nvPr/>
        </p:nvSpPr>
        <p:spPr bwMode="auto">
          <a:xfrm flipV="1">
            <a:off x="6032473" y="4976791"/>
            <a:ext cx="201613" cy="347662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0" name="Line 46"/>
          <p:cNvSpPr>
            <a:spLocks noChangeShapeType="1"/>
          </p:cNvSpPr>
          <p:nvPr/>
        </p:nvSpPr>
        <p:spPr bwMode="auto">
          <a:xfrm flipV="1">
            <a:off x="6100736" y="4279878"/>
            <a:ext cx="201612" cy="2794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 flipV="1">
            <a:off x="6168998" y="3446441"/>
            <a:ext cx="65088" cy="4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 flipV="1">
            <a:off x="2805086" y="3236891"/>
            <a:ext cx="133350" cy="2794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3" name="Line 49"/>
          <p:cNvSpPr>
            <a:spLocks noChangeShapeType="1"/>
          </p:cNvSpPr>
          <p:nvPr/>
        </p:nvSpPr>
        <p:spPr bwMode="auto">
          <a:xfrm flipV="1">
            <a:off x="2333598" y="4627541"/>
            <a:ext cx="0" cy="3492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 flipV="1">
            <a:off x="2601886" y="4349728"/>
            <a:ext cx="273050" cy="2095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auto">
          <a:xfrm flipV="1">
            <a:off x="6369023" y="3168628"/>
            <a:ext cx="268288" cy="207963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6" name="Line 52"/>
          <p:cNvSpPr>
            <a:spLocks noChangeShapeType="1"/>
          </p:cNvSpPr>
          <p:nvPr/>
        </p:nvSpPr>
        <p:spPr bwMode="auto">
          <a:xfrm flipH="1" flipV="1">
            <a:off x="2400273" y="4071916"/>
            <a:ext cx="136525" cy="347662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7" name="Line 53"/>
          <p:cNvSpPr>
            <a:spLocks noChangeShapeType="1"/>
          </p:cNvSpPr>
          <p:nvPr/>
        </p:nvSpPr>
        <p:spPr bwMode="auto">
          <a:xfrm flipH="1" flipV="1">
            <a:off x="2601886" y="2959078"/>
            <a:ext cx="134937" cy="347663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8" name="Line 54"/>
          <p:cNvSpPr>
            <a:spLocks noChangeShapeType="1"/>
          </p:cNvSpPr>
          <p:nvPr/>
        </p:nvSpPr>
        <p:spPr bwMode="auto">
          <a:xfrm flipH="1" flipV="1">
            <a:off x="5832448" y="4559278"/>
            <a:ext cx="133350" cy="347663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49" name="Line 55"/>
          <p:cNvSpPr>
            <a:spLocks noChangeShapeType="1"/>
          </p:cNvSpPr>
          <p:nvPr/>
        </p:nvSpPr>
        <p:spPr bwMode="auto">
          <a:xfrm flipH="1" flipV="1">
            <a:off x="5764186" y="4976791"/>
            <a:ext cx="133350" cy="347662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grpSp>
        <p:nvGrpSpPr>
          <p:cNvPr id="70" name="69 Grupo"/>
          <p:cNvGrpSpPr/>
          <p:nvPr/>
        </p:nvGrpSpPr>
        <p:grpSpPr>
          <a:xfrm>
            <a:off x="8263802" y="592116"/>
            <a:ext cx="592929" cy="5565775"/>
            <a:chOff x="8263802" y="592116"/>
            <a:chExt cx="592929" cy="5565775"/>
          </a:xfrm>
        </p:grpSpPr>
        <p:sp>
          <p:nvSpPr>
            <p:cNvPr id="50" name="Line 56"/>
            <p:cNvSpPr>
              <a:spLocks noChangeShapeType="1"/>
            </p:cNvSpPr>
            <p:nvPr/>
          </p:nvSpPr>
          <p:spPr bwMode="auto">
            <a:xfrm>
              <a:off x="8263802" y="2125641"/>
              <a:ext cx="0" cy="40322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1" name="Text Box 57"/>
            <p:cNvSpPr txBox="1">
              <a:spLocks noChangeArrowheads="1"/>
            </p:cNvSpPr>
            <p:nvPr/>
          </p:nvSpPr>
          <p:spPr bwMode="auto">
            <a:xfrm rot="-5379283">
              <a:off x="6847752" y="3952159"/>
              <a:ext cx="34115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 b="1"/>
                <a:t>FORMACION PUNTA DEL COBRE</a:t>
              </a:r>
              <a:endParaRPr lang="es-ES" altLang="ja-JP" sz="1400" b="1">
                <a:ea typeface="ＭＳ Ｐゴシック" pitchFamily="50" charset="-128"/>
              </a:endParaRPr>
            </a:p>
          </p:txBody>
        </p:sp>
        <p:sp>
          <p:nvSpPr>
            <p:cNvPr id="52" name="Text Box 58"/>
            <p:cNvSpPr txBox="1">
              <a:spLocks noChangeArrowheads="1"/>
            </p:cNvSpPr>
            <p:nvPr/>
          </p:nvSpPr>
          <p:spPr bwMode="auto">
            <a:xfrm rot="-5379283">
              <a:off x="7864871" y="1060756"/>
              <a:ext cx="14605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 b="1" dirty="0"/>
                <a:t>FORMACION ABUNDANCIA</a:t>
              </a:r>
              <a:endParaRPr lang="es-ES" altLang="ja-JP" sz="1400" b="1" dirty="0">
                <a:ea typeface="ＭＳ Ｐゴシック" pitchFamily="50" charset="-128"/>
              </a:endParaRPr>
            </a:p>
          </p:txBody>
        </p: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>
              <a:off x="8263802" y="873103"/>
              <a:ext cx="0" cy="11826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55" name="Line 66"/>
          <p:cNvSpPr>
            <a:spLocks noChangeShapeType="1"/>
          </p:cNvSpPr>
          <p:nvPr/>
        </p:nvSpPr>
        <p:spPr bwMode="auto">
          <a:xfrm flipH="1" flipV="1">
            <a:off x="1700186" y="4859316"/>
            <a:ext cx="1298575" cy="533400"/>
          </a:xfrm>
          <a:prstGeom prst="line">
            <a:avLst/>
          </a:prstGeom>
          <a:noFill/>
          <a:ln w="47625" cap="rnd">
            <a:solidFill>
              <a:srgbClr val="FF6600"/>
            </a:solidFill>
            <a:prstDash val="sysDot"/>
            <a:round/>
            <a:headEnd/>
            <a:tailEnd type="stealth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56" name="Line 67"/>
          <p:cNvSpPr>
            <a:spLocks noChangeShapeType="1"/>
          </p:cNvSpPr>
          <p:nvPr/>
        </p:nvSpPr>
        <p:spPr bwMode="auto">
          <a:xfrm flipV="1">
            <a:off x="3452786" y="4935516"/>
            <a:ext cx="76200" cy="381000"/>
          </a:xfrm>
          <a:prstGeom prst="line">
            <a:avLst/>
          </a:prstGeom>
          <a:noFill/>
          <a:ln w="47625" cap="rnd">
            <a:solidFill>
              <a:srgbClr val="FF6600"/>
            </a:solidFill>
            <a:prstDash val="sysDot"/>
            <a:round/>
            <a:headEnd/>
            <a:tailEnd type="stealth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57" name="Oval 69" descr="Papel seda rosa"/>
          <p:cNvSpPr>
            <a:spLocks noChangeArrowheads="1"/>
          </p:cNvSpPr>
          <p:nvPr/>
        </p:nvSpPr>
        <p:spPr bwMode="auto">
          <a:xfrm rot="536238">
            <a:off x="2689198" y="3827441"/>
            <a:ext cx="4411663" cy="85725"/>
          </a:xfrm>
          <a:prstGeom prst="ellips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58" name="Line 68"/>
          <p:cNvSpPr>
            <a:spLocks noChangeShapeType="1"/>
          </p:cNvSpPr>
          <p:nvPr/>
        </p:nvSpPr>
        <p:spPr bwMode="auto">
          <a:xfrm rot="-209772">
            <a:off x="4519586" y="5392716"/>
            <a:ext cx="2286000" cy="152400"/>
          </a:xfrm>
          <a:prstGeom prst="line">
            <a:avLst/>
          </a:prstGeom>
          <a:noFill/>
          <a:ln w="47625" cap="rnd">
            <a:solidFill>
              <a:srgbClr val="FF6600"/>
            </a:solidFill>
            <a:prstDash val="sysDot"/>
            <a:round/>
            <a:headEnd/>
            <a:tailEnd type="stealth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 flipV="1">
            <a:off x="3605186" y="1658916"/>
            <a:ext cx="954087" cy="403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60" name="Line 19"/>
          <p:cNvSpPr>
            <a:spLocks noChangeShapeType="1"/>
          </p:cNvSpPr>
          <p:nvPr/>
        </p:nvSpPr>
        <p:spPr bwMode="auto">
          <a:xfrm flipV="1">
            <a:off x="4748186" y="3586141"/>
            <a:ext cx="438150" cy="2111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61" name="Text Box 70"/>
          <p:cNvSpPr txBox="1">
            <a:spLocks noChangeArrowheads="1"/>
          </p:cNvSpPr>
          <p:nvPr/>
        </p:nvSpPr>
        <p:spPr bwMode="auto">
          <a:xfrm>
            <a:off x="6329336" y="3640116"/>
            <a:ext cx="174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200" b="1">
                <a:latin typeface="Times New Roman" pitchFamily="18" charset="0"/>
              </a:rPr>
              <a:t>Manto – Skarn, Ga, Act, Cpy-Py, Mt-Hm</a:t>
            </a:r>
            <a:endParaRPr lang="es-ES" altLang="ja-JP" sz="12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2" name="Freeform 20" descr="Rombos opacos"/>
          <p:cNvSpPr>
            <a:spLocks/>
          </p:cNvSpPr>
          <p:nvPr/>
        </p:nvSpPr>
        <p:spPr bwMode="auto">
          <a:xfrm>
            <a:off x="5738786" y="2192316"/>
            <a:ext cx="768350" cy="3886200"/>
          </a:xfrm>
          <a:custGeom>
            <a:avLst/>
            <a:gdLst>
              <a:gd name="T0" fmla="*/ 2147483647 w 528"/>
              <a:gd name="T1" fmla="*/ 2147483647 h 2736"/>
              <a:gd name="T2" fmla="*/ 2147483647 w 528"/>
              <a:gd name="T3" fmla="*/ 2147483647 h 2736"/>
              <a:gd name="T4" fmla="*/ 2147483647 w 528"/>
              <a:gd name="T5" fmla="*/ 2147483647 h 2736"/>
              <a:gd name="T6" fmla="*/ 2147483647 w 528"/>
              <a:gd name="T7" fmla="*/ 2147483647 h 2736"/>
              <a:gd name="T8" fmla="*/ 2147483647 w 528"/>
              <a:gd name="T9" fmla="*/ 2147483647 h 2736"/>
              <a:gd name="T10" fmla="*/ 2147483647 w 528"/>
              <a:gd name="T11" fmla="*/ 0 h 2736"/>
              <a:gd name="T12" fmla="*/ 2147483647 w 528"/>
              <a:gd name="T13" fmla="*/ 2147483647 h 2736"/>
              <a:gd name="T14" fmla="*/ 2147483647 w 528"/>
              <a:gd name="T15" fmla="*/ 2147483647 h 2736"/>
              <a:gd name="T16" fmla="*/ 2147483647 w 528"/>
              <a:gd name="T17" fmla="*/ 2147483647 h 2736"/>
              <a:gd name="T18" fmla="*/ 2147483647 w 528"/>
              <a:gd name="T19" fmla="*/ 2147483647 h 2736"/>
              <a:gd name="T20" fmla="*/ 2147483647 w 528"/>
              <a:gd name="T21" fmla="*/ 2147483647 h 2736"/>
              <a:gd name="T22" fmla="*/ 2147483647 w 528"/>
              <a:gd name="T23" fmla="*/ 2147483647 h 2736"/>
              <a:gd name="T24" fmla="*/ 2147483647 w 528"/>
              <a:gd name="T25" fmla="*/ 2147483647 h 2736"/>
              <a:gd name="T26" fmla="*/ 2147483647 w 528"/>
              <a:gd name="T27" fmla="*/ 2147483647 h 2736"/>
              <a:gd name="T28" fmla="*/ 2147483647 w 528"/>
              <a:gd name="T29" fmla="*/ 2147483647 h 2736"/>
              <a:gd name="T30" fmla="*/ 2147483647 w 528"/>
              <a:gd name="T31" fmla="*/ 2147483647 h 2736"/>
              <a:gd name="T32" fmla="*/ 2147483647 w 528"/>
              <a:gd name="T33" fmla="*/ 2147483647 h 2736"/>
              <a:gd name="T34" fmla="*/ 2147483647 w 528"/>
              <a:gd name="T35" fmla="*/ 2147483647 h 2736"/>
              <a:gd name="T36" fmla="*/ 2147483647 w 528"/>
              <a:gd name="T37" fmla="*/ 2147483647 h 2736"/>
              <a:gd name="T38" fmla="*/ 0 w 528"/>
              <a:gd name="T39" fmla="*/ 2147483647 h 27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8"/>
              <a:gd name="T61" fmla="*/ 0 h 2736"/>
              <a:gd name="T62" fmla="*/ 528 w 528"/>
              <a:gd name="T63" fmla="*/ 2736 h 27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8" h="2736">
                <a:moveTo>
                  <a:pt x="7" y="2651"/>
                </a:moveTo>
                <a:cubicBezTo>
                  <a:pt x="26" y="2621"/>
                  <a:pt x="18" y="2635"/>
                  <a:pt x="32" y="2610"/>
                </a:cubicBezTo>
                <a:lnTo>
                  <a:pt x="192" y="1776"/>
                </a:lnTo>
                <a:lnTo>
                  <a:pt x="288" y="1200"/>
                </a:lnTo>
                <a:lnTo>
                  <a:pt x="384" y="624"/>
                </a:lnTo>
                <a:lnTo>
                  <a:pt x="528" y="0"/>
                </a:lnTo>
                <a:lnTo>
                  <a:pt x="480" y="240"/>
                </a:lnTo>
                <a:lnTo>
                  <a:pt x="480" y="288"/>
                </a:lnTo>
                <a:lnTo>
                  <a:pt x="480" y="384"/>
                </a:lnTo>
                <a:lnTo>
                  <a:pt x="480" y="480"/>
                </a:lnTo>
                <a:lnTo>
                  <a:pt x="432" y="768"/>
                </a:lnTo>
                <a:lnTo>
                  <a:pt x="384" y="912"/>
                </a:lnTo>
                <a:lnTo>
                  <a:pt x="336" y="1008"/>
                </a:lnTo>
                <a:lnTo>
                  <a:pt x="288" y="1440"/>
                </a:lnTo>
                <a:lnTo>
                  <a:pt x="192" y="2016"/>
                </a:lnTo>
                <a:lnTo>
                  <a:pt x="192" y="2112"/>
                </a:lnTo>
                <a:lnTo>
                  <a:pt x="192" y="2304"/>
                </a:lnTo>
                <a:lnTo>
                  <a:pt x="144" y="2496"/>
                </a:lnTo>
                <a:lnTo>
                  <a:pt x="96" y="2688"/>
                </a:lnTo>
                <a:lnTo>
                  <a:pt x="0" y="2736"/>
                </a:lnTo>
              </a:path>
            </a:pathLst>
          </a:custGeom>
          <a:pattFill prst="solidDmnd">
            <a:fgClr>
              <a:srgbClr val="FF3300"/>
            </a:fgClr>
            <a:bgClr>
              <a:schemeClr val="bg1"/>
            </a:bgClr>
          </a:patt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3411511" y="5740378"/>
            <a:ext cx="1946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200" b="1">
                <a:latin typeface="Times New Roman" pitchFamily="18" charset="0"/>
              </a:rPr>
              <a:t>Vetas Cpy-Py,  (Pb-Zn??)</a:t>
            </a:r>
            <a:endParaRPr lang="es-ES" altLang="ja-JP" sz="12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2881286" y="1873228"/>
            <a:ext cx="2655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200" b="1">
                <a:latin typeface="Times New Roman" pitchFamily="18" charset="0"/>
              </a:rPr>
              <a:t>Arenisca&gt;Lutita, Tobaceas, Hornfels</a:t>
            </a:r>
            <a:endParaRPr lang="es-ES" altLang="ja-JP" sz="12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5" name="Line 73"/>
          <p:cNvSpPr>
            <a:spLocks noChangeShapeType="1"/>
          </p:cNvSpPr>
          <p:nvPr/>
        </p:nvSpPr>
        <p:spPr bwMode="auto">
          <a:xfrm flipH="1">
            <a:off x="5834036" y="3944916"/>
            <a:ext cx="5778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CL"/>
          </a:p>
        </p:txBody>
      </p:sp>
      <p:sp>
        <p:nvSpPr>
          <p:cNvPr id="66" name="Text Box 74"/>
          <p:cNvSpPr txBox="1">
            <a:spLocks noChangeArrowheads="1"/>
          </p:cNvSpPr>
          <p:nvPr/>
        </p:nvSpPr>
        <p:spPr bwMode="auto">
          <a:xfrm rot="197276">
            <a:off x="2944786" y="3335316"/>
            <a:ext cx="2655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200" b="1">
                <a:latin typeface="Times New Roman" pitchFamily="18" charset="0"/>
              </a:rPr>
              <a:t>Tobas, Hornfels&gt;Lutita-arenisca</a:t>
            </a:r>
            <a:endParaRPr lang="es-ES" altLang="ja-JP" sz="12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7" name="Text Box 64"/>
          <p:cNvSpPr txBox="1">
            <a:spLocks noChangeArrowheads="1"/>
          </p:cNvSpPr>
          <p:nvPr/>
        </p:nvSpPr>
        <p:spPr bwMode="auto">
          <a:xfrm>
            <a:off x="2919386" y="5240316"/>
            <a:ext cx="17446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200" b="1">
                <a:latin typeface="Times New Roman" pitchFamily="18" charset="0"/>
              </a:rPr>
              <a:t>Alteración Kf-Si fuerte</a:t>
            </a:r>
            <a:endParaRPr lang="es-ES" altLang="ja-JP" sz="12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2428860" y="71414"/>
            <a:ext cx="5737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Modelo de alteración y mineralización</a:t>
            </a:r>
            <a:endParaRPr lang="es-E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85786" y="928670"/>
            <a:ext cx="7572428" cy="5286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3" y="833653"/>
            <a:ext cx="9189268" cy="550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11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428860" y="71414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AREA OS2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85786" y="928670"/>
            <a:ext cx="7572428" cy="5286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6" y="857232"/>
            <a:ext cx="9135154" cy="54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12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428860" y="71414"/>
            <a:ext cx="2784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AREA SLS-SOUTH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85786" y="928670"/>
            <a:ext cx="7572428" cy="5286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176" y="840112"/>
            <a:ext cx="8748648" cy="54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13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428860" y="71414"/>
            <a:ext cx="3383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AREA BRECCIA </a:t>
            </a:r>
            <a:r>
              <a:rPr lang="es-C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North</a:t>
            </a:r>
            <a:endParaRPr lang="es-C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14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1571604" y="71414"/>
            <a:ext cx="7546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Muestras de roca con alteración y mineralización</a:t>
            </a:r>
            <a:endParaRPr lang="es-E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pic>
        <p:nvPicPr>
          <p:cNvPr id="7" name="Picture 7" descr="mn-f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51" y="888708"/>
            <a:ext cx="4160073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mn-br"/>
          <p:cNvPicPr>
            <a:picLocks noChangeAspect="1" noChangeArrowheads="1"/>
          </p:cNvPicPr>
          <p:nvPr/>
        </p:nvPicPr>
        <p:blipFill>
          <a:blip r:embed="rId3" cstate="print"/>
          <a:srcRect b="5275"/>
          <a:stretch>
            <a:fillRect/>
          </a:stretch>
        </p:blipFill>
        <p:spPr bwMode="auto">
          <a:xfrm>
            <a:off x="4643438" y="2387957"/>
            <a:ext cx="4150620" cy="287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14348" y="3929066"/>
            <a:ext cx="3313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dirty="0"/>
              <a:t>Manto de textura fina-laminada (</a:t>
            </a:r>
            <a:r>
              <a:rPr lang="es-ES_tradnl" sz="1400" dirty="0" err="1"/>
              <a:t>lutita</a:t>
            </a:r>
            <a:r>
              <a:rPr lang="es-ES_tradnl" sz="1400" dirty="0"/>
              <a:t>), con </a:t>
            </a:r>
            <a:r>
              <a:rPr lang="es-ES_tradnl" sz="1400" b="1" dirty="0" err="1"/>
              <a:t>cpy</a:t>
            </a:r>
            <a:r>
              <a:rPr lang="es-ES_tradnl" sz="1400" b="1" dirty="0"/>
              <a:t>&gt;</a:t>
            </a:r>
            <a:r>
              <a:rPr lang="es-ES_tradnl" sz="1400" b="1" dirty="0" err="1"/>
              <a:t>py</a:t>
            </a:r>
            <a:r>
              <a:rPr lang="es-ES_tradnl" sz="1400" b="1" dirty="0"/>
              <a:t>, </a:t>
            </a:r>
            <a:r>
              <a:rPr lang="es-ES_tradnl" sz="1400" b="1" dirty="0" err="1"/>
              <a:t>mt</a:t>
            </a:r>
            <a:r>
              <a:rPr lang="es-ES_tradnl" sz="1400" b="1" dirty="0"/>
              <a:t>&gt;hm</a:t>
            </a:r>
            <a:endParaRPr lang="es-ES" altLang="ja-JP" sz="1400" b="1" dirty="0">
              <a:ea typeface="ＭＳ Ｐゴシック" pitchFamily="50" charset="-128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929190" y="5477548"/>
            <a:ext cx="3609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dirty="0"/>
              <a:t>Manto de textura gruesa (conglomerado), con </a:t>
            </a:r>
            <a:r>
              <a:rPr lang="es-ES_tradnl" sz="1400" b="1" dirty="0" err="1"/>
              <a:t>cpy</a:t>
            </a:r>
            <a:r>
              <a:rPr lang="es-ES_tradnl" sz="1400" b="1" dirty="0"/>
              <a:t>&gt;</a:t>
            </a:r>
            <a:r>
              <a:rPr lang="es-ES_tradnl" sz="1400" b="1" dirty="0" err="1"/>
              <a:t>py</a:t>
            </a:r>
            <a:r>
              <a:rPr lang="es-ES_tradnl" sz="1400" b="1" dirty="0"/>
              <a:t>, </a:t>
            </a:r>
            <a:r>
              <a:rPr lang="es-ES_tradnl" sz="1400" b="1" dirty="0" err="1"/>
              <a:t>mt</a:t>
            </a:r>
            <a:r>
              <a:rPr lang="es-ES_tradnl" sz="1400" b="1" dirty="0"/>
              <a:t>&gt;hm</a:t>
            </a:r>
            <a:endParaRPr lang="es-ES" altLang="ja-JP" sz="1400" b="1" dirty="0"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ordier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7" y="2392063"/>
            <a:ext cx="4163212" cy="287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 descr="granati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63" y="883865"/>
            <a:ext cx="4161994" cy="288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15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1571604" y="71414"/>
            <a:ext cx="7546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Muestras de roca con alteración y mineralización</a:t>
            </a:r>
            <a:endParaRPr lang="es-E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14348" y="3927774"/>
            <a:ext cx="2790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dirty="0" err="1"/>
              <a:t>Skarn</a:t>
            </a:r>
            <a:r>
              <a:rPr lang="es-ES_tradnl" sz="1400" dirty="0"/>
              <a:t>, granatita, con </a:t>
            </a:r>
            <a:r>
              <a:rPr lang="es-ES_tradnl" sz="1400" b="1" dirty="0" err="1"/>
              <a:t>cpy-py-mt</a:t>
            </a:r>
            <a:endParaRPr lang="es-ES" altLang="ja-JP" sz="1400" b="1" dirty="0">
              <a:ea typeface="ＭＳ Ｐゴシック" pitchFamily="50" charset="-128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929190" y="5481654"/>
            <a:ext cx="3370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dirty="0" err="1"/>
              <a:t>Alt</a:t>
            </a:r>
            <a:r>
              <a:rPr lang="es-ES_tradnl" sz="1400" dirty="0"/>
              <a:t>. Clorita-Cordierita,  Techo del Manto</a:t>
            </a:r>
            <a:endParaRPr lang="es-ES" altLang="ja-JP" sz="1400" dirty="0"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16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1571604" y="71414"/>
            <a:ext cx="7546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Muestras de roca con alteración y mineralización</a:t>
            </a:r>
            <a:endParaRPr lang="es-E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pic>
        <p:nvPicPr>
          <p:cNvPr id="9" name="Picture 4" descr="piso_ma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6478267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97178" y="5981720"/>
            <a:ext cx="4017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dirty="0" err="1"/>
              <a:t>Alt</a:t>
            </a:r>
            <a:r>
              <a:rPr lang="es-ES_tradnl" sz="1400" dirty="0"/>
              <a:t>. </a:t>
            </a:r>
            <a:r>
              <a:rPr lang="es-ES_tradnl" sz="1400" dirty="0" err="1"/>
              <a:t>Pot</a:t>
            </a:r>
            <a:r>
              <a:rPr lang="es-CL" sz="1400" dirty="0"/>
              <a:t>á</a:t>
            </a:r>
            <a:r>
              <a:rPr lang="es-ES_tradnl" sz="1400" dirty="0" err="1"/>
              <a:t>sica</a:t>
            </a:r>
            <a:r>
              <a:rPr lang="es-ES_tradnl" sz="1400" dirty="0"/>
              <a:t>&gt;Epidota, Andesita?, piso del Manto</a:t>
            </a:r>
            <a:endParaRPr lang="es-ES" altLang="ja-JP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Fig-5-網脈状鉱床坑壁写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7" y="2396971"/>
            <a:ext cx="4163212" cy="286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Fig-4-層状銅鉱床坑壁写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64" y="883866"/>
            <a:ext cx="4161160" cy="287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17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1571604" y="71414"/>
            <a:ext cx="7546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Muestras de roca con alteración y mineralización</a:t>
            </a:r>
            <a:endParaRPr lang="es-E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14348" y="3918896"/>
            <a:ext cx="197996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400" dirty="0" err="1"/>
              <a:t>Tipico</a:t>
            </a:r>
            <a:r>
              <a:rPr lang="es-CL" sz="1400" dirty="0"/>
              <a:t> manto bandeado.</a:t>
            </a:r>
            <a:endParaRPr lang="en-US" sz="1400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929190" y="5478677"/>
            <a:ext cx="21894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400" dirty="0" smtClean="0"/>
              <a:t>Mineralización </a:t>
            </a:r>
            <a:r>
              <a:rPr lang="es-CL" sz="1400" dirty="0"/>
              <a:t>tipo brecha.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929190" y="5464776"/>
            <a:ext cx="2371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/>
              <a:t>Muestra</a:t>
            </a:r>
            <a:r>
              <a:rPr lang="en-US" sz="1400" dirty="0"/>
              <a:t> del </a:t>
            </a:r>
            <a:r>
              <a:rPr lang="en-US" sz="1400" dirty="0" err="1"/>
              <a:t>techo</a:t>
            </a:r>
            <a:r>
              <a:rPr lang="en-US" sz="1400" dirty="0"/>
              <a:t> del </a:t>
            </a:r>
            <a:r>
              <a:rPr lang="en-US" sz="1400" dirty="0" err="1"/>
              <a:t>manto</a:t>
            </a:r>
            <a:r>
              <a:rPr lang="en-US" sz="1400" dirty="0"/>
              <a:t>.</a:t>
            </a:r>
          </a:p>
        </p:txBody>
      </p:sp>
      <p:pic>
        <p:nvPicPr>
          <p:cNvPr id="12" name="Picture 5" descr="Fig-6-層状を呈する礫を含む鉱石写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401594"/>
            <a:ext cx="4172088" cy="287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18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1571604" y="71414"/>
            <a:ext cx="7546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Muestras de roca con alteración y mineralización</a:t>
            </a:r>
            <a:endParaRPr lang="es-E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pic>
        <p:nvPicPr>
          <p:cNvPr id="11" name="Picture 4" descr="Fig-7-ﾈｯﾄﾜｰｸ状に黄銅鉱が発達する鉱石写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4143404" cy="4622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214414" y="5764429"/>
            <a:ext cx="218944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400" dirty="0" smtClean="0"/>
              <a:t>Mineralización </a:t>
            </a:r>
            <a:r>
              <a:rPr lang="es-CL" sz="1400" dirty="0"/>
              <a:t>tipo brecha.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18750" t="10000" r="2499" b="18999"/>
          <a:stretch>
            <a:fillRect/>
          </a:stretch>
        </p:blipFill>
        <p:spPr bwMode="auto">
          <a:xfrm>
            <a:off x="642910" y="1447060"/>
            <a:ext cx="7786742" cy="469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19</a:t>
            </a:fld>
            <a:endParaRPr lang="es-CL"/>
          </a:p>
        </p:txBody>
      </p:sp>
      <p:grpSp>
        <p:nvGrpSpPr>
          <p:cNvPr id="12" name="11 Grupo"/>
          <p:cNvGrpSpPr/>
          <p:nvPr/>
        </p:nvGrpSpPr>
        <p:grpSpPr>
          <a:xfrm>
            <a:off x="642910" y="785794"/>
            <a:ext cx="7786742" cy="5357850"/>
            <a:chOff x="642910" y="785794"/>
            <a:chExt cx="7786742" cy="535785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lumMod val="20000"/>
                  <a:lumOff val="80000"/>
                  <a:tint val="45000"/>
                  <a:satMod val="400000"/>
                </a:schemeClr>
              </a:duotone>
            </a:blip>
            <a:srcRect l="18750" t="10000" r="2499" b="18999"/>
            <a:stretch>
              <a:fillRect/>
            </a:stretch>
          </p:blipFill>
          <p:spPr bwMode="auto">
            <a:xfrm>
              <a:off x="642910" y="1450365"/>
              <a:ext cx="7786742" cy="46932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5 CuadroTexto"/>
            <p:cNvSpPr txBox="1"/>
            <p:nvPr/>
          </p:nvSpPr>
          <p:spPr>
            <a:xfrm>
              <a:off x="1498915" y="785794"/>
              <a:ext cx="64306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nkGothic Md BT" pitchFamily="34" charset="0"/>
                </a:rPr>
                <a:t>S.C.M. ATACAMA KOZAN</a:t>
              </a:r>
              <a:endParaRPr lang="es-C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2428860" y="71414"/>
            <a:ext cx="4102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GEOGRAPHICAL LOCATION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/>
          <a:srcRect l="7317" t="5681" r="5336" b="2238"/>
          <a:stretch>
            <a:fillRect/>
          </a:stretch>
        </p:blipFill>
        <p:spPr bwMode="auto">
          <a:xfrm>
            <a:off x="428596" y="785794"/>
            <a:ext cx="8286808" cy="54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7072330" y="1357298"/>
            <a:ext cx="1878012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BankGothic Md BT" pitchFamily="34" charset="0"/>
              </a:rPr>
              <a:t>Chile </a:t>
            </a:r>
            <a:r>
              <a:rPr lang="en-US" sz="1200" dirty="0" err="1" smtClean="0">
                <a:solidFill>
                  <a:schemeClr val="accent1"/>
                </a:solidFill>
                <a:latin typeface="BankGothic Md BT" pitchFamily="34" charset="0"/>
              </a:rPr>
              <a:t>共和国</a:t>
            </a:r>
            <a:endParaRPr lang="en-US" altLang="ja-JP" sz="1200" dirty="0">
              <a:solidFill>
                <a:schemeClr val="accent1"/>
              </a:solidFill>
              <a:latin typeface="BankGothic Md BT" pitchFamily="34" charset="0"/>
              <a:ea typeface="ＭＳ Ｐゴシック" pitchFamily="50" charset="-128"/>
            </a:endParaRPr>
          </a:p>
          <a:p>
            <a:r>
              <a:rPr lang="en-US" sz="1200" dirty="0" err="1">
                <a:solidFill>
                  <a:schemeClr val="accent1"/>
                </a:solidFill>
                <a:latin typeface="BankGothic Md BT" pitchFamily="34" charset="0"/>
              </a:rPr>
              <a:t>第Ⅲ州</a:t>
            </a:r>
            <a:endParaRPr lang="en-US" altLang="ja-JP" sz="1200" dirty="0">
              <a:solidFill>
                <a:schemeClr val="accent1"/>
              </a:solidFill>
              <a:latin typeface="BankGothic Md BT" pitchFamily="34" charset="0"/>
              <a:ea typeface="ＭＳ Ｐゴシック" pitchFamily="50" charset="-128"/>
            </a:endParaRPr>
          </a:p>
          <a:p>
            <a:r>
              <a:rPr lang="en-US" sz="1200" dirty="0" err="1" smtClean="0">
                <a:latin typeface="BankGothic Md BT" pitchFamily="34" charset="0"/>
              </a:rPr>
              <a:t>Copiapó</a:t>
            </a:r>
            <a:r>
              <a:rPr lang="en-US" sz="1200" dirty="0" smtClean="0">
                <a:latin typeface="BankGothic Md BT" pitchFamily="34" charset="0"/>
              </a:rPr>
              <a:t> </a:t>
            </a:r>
            <a:r>
              <a:rPr lang="en-US" sz="1200" dirty="0" smtClean="0">
                <a:solidFill>
                  <a:schemeClr val="accent1"/>
                </a:solidFill>
                <a:latin typeface="BankGothic Md BT" pitchFamily="34" charset="0"/>
              </a:rPr>
              <a:t>県</a:t>
            </a:r>
            <a:endParaRPr lang="en-US" altLang="ja-JP" sz="1200" dirty="0">
              <a:solidFill>
                <a:schemeClr val="accent1"/>
              </a:solidFill>
              <a:latin typeface="BankGothic Md BT" pitchFamily="34" charset="0"/>
              <a:ea typeface="ＭＳ Ｐゴシック" pitchFamily="50" charset="-128"/>
            </a:endParaRPr>
          </a:p>
          <a:p>
            <a:r>
              <a:rPr lang="en-US" sz="1200" dirty="0">
                <a:latin typeface="BankGothic Md BT" pitchFamily="34" charset="0"/>
              </a:rPr>
              <a:t>Tierra </a:t>
            </a:r>
            <a:r>
              <a:rPr lang="en-US" sz="1200" dirty="0" err="1" smtClean="0">
                <a:latin typeface="BankGothic Md BT" pitchFamily="34" charset="0"/>
              </a:rPr>
              <a:t>Amarilla</a:t>
            </a:r>
            <a:r>
              <a:rPr lang="en-US" sz="1200" dirty="0" smtClean="0">
                <a:latin typeface="BankGothic Md BT" pitchFamily="34" charset="0"/>
              </a:rPr>
              <a:t> </a:t>
            </a:r>
            <a:r>
              <a:rPr lang="en-US" sz="1200" dirty="0" smtClean="0">
                <a:solidFill>
                  <a:schemeClr val="accent1"/>
                </a:solidFill>
                <a:latin typeface="BankGothic Md BT" pitchFamily="34" charset="0"/>
              </a:rPr>
              <a:t>町</a:t>
            </a:r>
            <a:endParaRPr lang="en-US" altLang="ja-JP" sz="1200" dirty="0">
              <a:solidFill>
                <a:schemeClr val="accent1"/>
              </a:solidFill>
              <a:latin typeface="BankGothic Md BT" pitchFamily="34" charset="0"/>
              <a:ea typeface="ＭＳ Ｐゴシック" pitchFamily="50" charset="-128"/>
            </a:endParaRPr>
          </a:p>
          <a:p>
            <a:r>
              <a:rPr lang="en-US" sz="1200" dirty="0">
                <a:latin typeface="BankGothic Md BT" pitchFamily="34" charset="0"/>
              </a:rPr>
              <a:t>Punta del </a:t>
            </a:r>
            <a:r>
              <a:rPr lang="en-US" sz="1200" dirty="0" err="1">
                <a:latin typeface="BankGothic Md BT" pitchFamily="34" charset="0"/>
              </a:rPr>
              <a:t>Cobre</a:t>
            </a:r>
            <a:endParaRPr lang="en-US" altLang="ja-JP" sz="1200" dirty="0">
              <a:latin typeface="BankGothic Md BT" pitchFamily="34" charset="0"/>
              <a:ea typeface="ＭＳ Ｐゴシック" pitchFamily="50" charset="-128"/>
            </a:endParaRPr>
          </a:p>
          <a:p>
            <a:endParaRPr lang="en-US" sz="1200" dirty="0">
              <a:latin typeface="BankGothic Md BT" pitchFamily="34" charset="0"/>
            </a:endParaRPr>
          </a:p>
          <a:p>
            <a:r>
              <a:rPr lang="en-US" sz="1200" dirty="0" err="1" smtClean="0">
                <a:solidFill>
                  <a:schemeClr val="accent1"/>
                </a:solidFill>
                <a:latin typeface="BankGothic Md BT" pitchFamily="34" charset="0"/>
              </a:rPr>
              <a:t>南緯</a:t>
            </a:r>
            <a:r>
              <a:rPr lang="en-US" sz="1200" dirty="0" smtClean="0">
                <a:latin typeface="BankGothic Md BT" pitchFamily="34" charset="0"/>
              </a:rPr>
              <a:t> 27°30</a:t>
            </a:r>
            <a:r>
              <a:rPr lang="en-US" sz="1200" dirty="0">
                <a:latin typeface="BankGothic Md BT" pitchFamily="34" charset="0"/>
              </a:rPr>
              <a:t>′</a:t>
            </a:r>
            <a:endParaRPr lang="en-US" altLang="ja-JP" sz="1200" dirty="0">
              <a:latin typeface="BankGothic Md BT" pitchFamily="34" charset="0"/>
              <a:ea typeface="ＭＳ Ｐゴシック" pitchFamily="50" charset="-128"/>
            </a:endParaRPr>
          </a:p>
          <a:p>
            <a:r>
              <a:rPr lang="en-US" sz="1200" dirty="0" err="1" smtClean="0">
                <a:solidFill>
                  <a:schemeClr val="accent1"/>
                </a:solidFill>
                <a:latin typeface="BankGothic Md BT" pitchFamily="34" charset="0"/>
              </a:rPr>
              <a:t>西経</a:t>
            </a:r>
            <a:r>
              <a:rPr lang="en-US" sz="1200" dirty="0" smtClean="0">
                <a:latin typeface="BankGothic Md BT" pitchFamily="34" charset="0"/>
              </a:rPr>
              <a:t> 70°16</a:t>
            </a:r>
            <a:r>
              <a:rPr lang="en-US" sz="1200" dirty="0">
                <a:latin typeface="BankGothic Md BT" pitchFamily="34" charset="0"/>
              </a:rPr>
              <a:t>′</a:t>
            </a:r>
            <a:endParaRPr lang="en-US" altLang="ja-JP" sz="1200" dirty="0">
              <a:latin typeface="BankGothic Md BT" pitchFamily="34" charset="0"/>
              <a:ea typeface="ＭＳ Ｐゴシック" pitchFamily="50" charset="-128"/>
            </a:endParaRPr>
          </a:p>
          <a:p>
            <a:endParaRPr lang="en-US" altLang="ja-JP" sz="1200" dirty="0">
              <a:latin typeface="BankGothic Md BT" pitchFamily="34" charset="0"/>
              <a:ea typeface="ＭＳ Ｐゴシック" pitchFamily="50" charset="-128"/>
            </a:endParaRPr>
          </a:p>
          <a:p>
            <a:r>
              <a:rPr lang="en-US" altLang="ja-JP" sz="1200" dirty="0">
                <a:latin typeface="BankGothic Md BT" pitchFamily="34" charset="0"/>
                <a:ea typeface="ＭＳ Ｐゴシック" pitchFamily="50" charset="-128"/>
              </a:rPr>
              <a:t>Nittetsu </a:t>
            </a:r>
            <a:r>
              <a:rPr lang="en-US" sz="1200" dirty="0">
                <a:latin typeface="BankGothic Md BT" pitchFamily="34" charset="0"/>
              </a:rPr>
              <a:t> 60%、 </a:t>
            </a:r>
            <a:r>
              <a:rPr lang="en-US" sz="1200" dirty="0" err="1">
                <a:latin typeface="BankGothic Md BT" pitchFamily="34" charset="0"/>
              </a:rPr>
              <a:t>Inversiones</a:t>
            </a:r>
            <a:r>
              <a:rPr lang="en-US" sz="1200" dirty="0">
                <a:latin typeface="BankGothic Md BT" pitchFamily="34" charset="0"/>
              </a:rPr>
              <a:t> Las Cruces</a:t>
            </a:r>
            <a:r>
              <a:rPr lang="en-US" altLang="ja-JP" sz="1200" dirty="0">
                <a:latin typeface="BankGothic Md BT" pitchFamily="34" charset="0"/>
                <a:ea typeface="ＭＳ Ｐゴシック" pitchFamily="50" charset="-128"/>
              </a:rPr>
              <a:t>  </a:t>
            </a:r>
            <a:r>
              <a:rPr lang="en-US" sz="1200" dirty="0">
                <a:latin typeface="BankGothic Md BT" pitchFamily="34" charset="0"/>
              </a:rPr>
              <a:t>40%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2428860" y="71414"/>
            <a:ext cx="1768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PLAN VIEW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2527" t="13374" r="32253" b="3728"/>
          <a:stretch>
            <a:fillRect/>
          </a:stretch>
        </p:blipFill>
        <p:spPr bwMode="auto">
          <a:xfrm>
            <a:off x="2143108" y="642918"/>
            <a:ext cx="5072098" cy="581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11 Conector recto de flecha"/>
          <p:cNvCxnSpPr/>
          <p:nvPr/>
        </p:nvCxnSpPr>
        <p:spPr>
          <a:xfrm>
            <a:off x="3071802" y="2571744"/>
            <a:ext cx="428628" cy="285752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  <a:effectLst>
            <a:outerShdw blurRad="50800" dist="38100" dir="8100000" algn="tr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571736" y="2357430"/>
            <a:ext cx="663964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REFUGIO</a:t>
            </a:r>
            <a:endParaRPr lang="es-CL" sz="1000" b="1" dirty="0"/>
          </a:p>
        </p:txBody>
      </p:sp>
      <p:cxnSp>
        <p:nvCxnSpPr>
          <p:cNvPr id="13" name="12 Conector recto de flecha"/>
          <p:cNvCxnSpPr/>
          <p:nvPr/>
        </p:nvCxnSpPr>
        <p:spPr>
          <a:xfrm rot="10800000" flipV="1">
            <a:off x="5143505" y="4214818"/>
            <a:ext cx="357190" cy="71438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  <a:effectLst>
            <a:outerShdw blurRad="50800" dist="38100" dir="8100000" algn="tr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393330" y="4111473"/>
            <a:ext cx="1258678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sz="1000" b="1" dirty="0" smtClean="0"/>
              <a:t>OFICINAS GERENCIA</a:t>
            </a:r>
            <a:endParaRPr lang="es-CL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1643042" y="71414"/>
            <a:ext cx="7230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Geología regional área Distrito Punta El Cobre</a:t>
            </a:r>
            <a:endParaRPr lang="es-E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pic>
        <p:nvPicPr>
          <p:cNvPr id="9" name="Picture 9" descr="geology-copia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14356"/>
            <a:ext cx="5357850" cy="56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3357554" y="2598792"/>
            <a:ext cx="3250636" cy="1038908"/>
            <a:chOff x="3357554" y="2598792"/>
            <a:chExt cx="3250636" cy="1038908"/>
          </a:xfrm>
        </p:grpSpPr>
        <p:cxnSp>
          <p:nvCxnSpPr>
            <p:cNvPr id="8" name="7 Conector recto"/>
            <p:cNvCxnSpPr/>
            <p:nvPr/>
          </p:nvCxnSpPr>
          <p:spPr>
            <a:xfrm flipV="1">
              <a:off x="3643306" y="2928934"/>
              <a:ext cx="2714644" cy="642942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14 Grupo"/>
            <p:cNvGrpSpPr/>
            <p:nvPr/>
          </p:nvGrpSpPr>
          <p:grpSpPr>
            <a:xfrm>
              <a:off x="6108124" y="2598792"/>
              <a:ext cx="500066" cy="369332"/>
              <a:chOff x="7429520" y="2571744"/>
              <a:chExt cx="500066" cy="369332"/>
            </a:xfrm>
          </p:grpSpPr>
          <p:sp>
            <p:nvSpPr>
              <p:cNvPr id="11" name="10 Rectángulo"/>
              <p:cNvSpPr/>
              <p:nvPr/>
            </p:nvSpPr>
            <p:spPr>
              <a:xfrm>
                <a:off x="7500958" y="2643182"/>
                <a:ext cx="285752" cy="214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7429520" y="2571744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nkGothic Md BT" pitchFamily="34" charset="0"/>
                  </a:rPr>
                  <a:t>A´</a:t>
                </a:r>
                <a:endParaRPr lang="es-C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nkGothic Md BT" pitchFamily="34" charset="0"/>
                </a:endParaRPr>
              </a:p>
            </p:txBody>
          </p:sp>
        </p:grpSp>
        <p:grpSp>
          <p:nvGrpSpPr>
            <p:cNvPr id="14" name="13 Grupo"/>
            <p:cNvGrpSpPr/>
            <p:nvPr/>
          </p:nvGrpSpPr>
          <p:grpSpPr>
            <a:xfrm>
              <a:off x="3357554" y="3268368"/>
              <a:ext cx="500066" cy="369332"/>
              <a:chOff x="7822636" y="3554120"/>
              <a:chExt cx="500066" cy="369332"/>
            </a:xfrm>
          </p:grpSpPr>
          <p:sp>
            <p:nvSpPr>
              <p:cNvPr id="12" name="11 Rectángulo"/>
              <p:cNvSpPr/>
              <p:nvPr/>
            </p:nvSpPr>
            <p:spPr>
              <a:xfrm>
                <a:off x="7858148" y="3643314"/>
                <a:ext cx="285752" cy="2143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7822636" y="3554120"/>
                <a:ext cx="500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ankGothic Md BT" pitchFamily="34" charset="0"/>
                  </a:rPr>
                  <a:t>A</a:t>
                </a:r>
                <a:endParaRPr lang="es-C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nkGothic Md BT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428860" y="71414"/>
            <a:ext cx="4457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Perfil geológico esquemático</a:t>
            </a:r>
            <a:endParaRPr lang="es-C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690583"/>
            <a:ext cx="8020050" cy="566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594428" y="568091"/>
            <a:ext cx="54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A</a:t>
            </a:r>
            <a:endParaRPr lang="es-C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19190" y="551714"/>
            <a:ext cx="96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A´</a:t>
            </a:r>
            <a:endParaRPr lang="es-C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550416" y="683581"/>
            <a:ext cx="8022112" cy="5674377"/>
            <a:chOff x="550416" y="683581"/>
            <a:chExt cx="8022112" cy="5674377"/>
          </a:xfrm>
        </p:grpSpPr>
        <p:sp>
          <p:nvSpPr>
            <p:cNvPr id="10" name="9 Rectángulo"/>
            <p:cNvSpPr/>
            <p:nvPr/>
          </p:nvSpPr>
          <p:spPr>
            <a:xfrm>
              <a:off x="550416" y="683581"/>
              <a:ext cx="8022112" cy="5674377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9" name="Picture 10" descr="secma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2947" y="1714488"/>
              <a:ext cx="6515201" cy="3429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11 CuadroTexto"/>
            <p:cNvSpPr txBox="1"/>
            <p:nvPr/>
          </p:nvSpPr>
          <p:spPr>
            <a:xfrm>
              <a:off x="1428728" y="1785926"/>
              <a:ext cx="4781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nkGothic Md BT" pitchFamily="34" charset="0"/>
                </a:rPr>
                <a:t>Principal unidad de explotación</a:t>
              </a:r>
              <a:endParaRPr lang="es-C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428860" y="71414"/>
            <a:ext cx="284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Exploración 2011</a:t>
            </a:r>
            <a:endParaRPr lang="es-C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483263" y="785794"/>
            <a:ext cx="3660110" cy="5573733"/>
            <a:chOff x="483262" y="784225"/>
            <a:chExt cx="3745235" cy="5711825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44803" t="15379" r="32629" b="29538"/>
            <a:stretch>
              <a:fillRect/>
            </a:stretch>
          </p:blipFill>
          <p:spPr bwMode="auto">
            <a:xfrm>
              <a:off x="483262" y="784225"/>
              <a:ext cx="3745235" cy="5711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Oval 22"/>
            <p:cNvSpPr>
              <a:spLocks noChangeArrowheads="1"/>
            </p:cNvSpPr>
            <p:nvPr/>
          </p:nvSpPr>
          <p:spPr bwMode="auto">
            <a:xfrm>
              <a:off x="1121492" y="5605462"/>
              <a:ext cx="144474" cy="144462"/>
            </a:xfrm>
            <a:prstGeom prst="ellipse">
              <a:avLst/>
            </a:prstGeom>
            <a:solidFill>
              <a:srgbClr val="FFFF00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0" name="Oval 22"/>
            <p:cNvSpPr>
              <a:spLocks noChangeArrowheads="1"/>
            </p:cNvSpPr>
            <p:nvPr/>
          </p:nvSpPr>
          <p:spPr bwMode="auto">
            <a:xfrm>
              <a:off x="2083599" y="1506537"/>
              <a:ext cx="144474" cy="144462"/>
            </a:xfrm>
            <a:prstGeom prst="ellipse">
              <a:avLst/>
            </a:prstGeom>
            <a:solidFill>
              <a:srgbClr val="FFFF00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1" name="Oval 22"/>
            <p:cNvSpPr>
              <a:spLocks noChangeArrowheads="1"/>
            </p:cNvSpPr>
            <p:nvPr/>
          </p:nvSpPr>
          <p:spPr bwMode="auto">
            <a:xfrm>
              <a:off x="2236012" y="996950"/>
              <a:ext cx="144474" cy="144463"/>
            </a:xfrm>
            <a:prstGeom prst="ellipse">
              <a:avLst/>
            </a:prstGeom>
            <a:solidFill>
              <a:srgbClr val="FFFF00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>
              <a:off x="2566240" y="1541462"/>
              <a:ext cx="144474" cy="144462"/>
            </a:xfrm>
            <a:prstGeom prst="ellipse">
              <a:avLst/>
            </a:prstGeom>
            <a:solidFill>
              <a:srgbClr val="FFFF00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3" name="Oval 22"/>
            <p:cNvSpPr>
              <a:spLocks noChangeArrowheads="1"/>
            </p:cNvSpPr>
            <p:nvPr/>
          </p:nvSpPr>
          <p:spPr bwMode="auto">
            <a:xfrm>
              <a:off x="1880382" y="3054350"/>
              <a:ext cx="144474" cy="144463"/>
            </a:xfrm>
            <a:prstGeom prst="ellipse">
              <a:avLst/>
            </a:prstGeom>
            <a:solidFill>
              <a:srgbClr val="FFFF00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1343760" y="4141787"/>
              <a:ext cx="144474" cy="144462"/>
            </a:xfrm>
            <a:prstGeom prst="ellipse">
              <a:avLst/>
            </a:prstGeom>
            <a:solidFill>
              <a:srgbClr val="FFFF00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auto">
            <a:xfrm>
              <a:off x="1699391" y="5048250"/>
              <a:ext cx="144474" cy="144463"/>
            </a:xfrm>
            <a:prstGeom prst="ellipse">
              <a:avLst/>
            </a:prstGeom>
            <a:solidFill>
              <a:srgbClr val="FFFF00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3167955" y="2308225"/>
              <a:ext cx="144474" cy="144463"/>
            </a:xfrm>
            <a:prstGeom prst="ellipse">
              <a:avLst/>
            </a:prstGeom>
            <a:solidFill>
              <a:srgbClr val="FFFF00"/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905610" y="1626859"/>
              <a:ext cx="1024639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900" dirty="0" smtClean="0">
                  <a:latin typeface="Arial Black" pitchFamily="34" charset="0"/>
                </a:rPr>
                <a:t>Brecha Norte</a:t>
              </a:r>
            </a:p>
            <a:p>
              <a:r>
                <a:rPr lang="es-MX" sz="900" dirty="0" smtClean="0">
                  <a:latin typeface="Arial Black" pitchFamily="34" charset="0"/>
                </a:rPr>
                <a:t>Manto Norte</a:t>
              </a:r>
              <a:endParaRPr lang="en-US" sz="900" dirty="0">
                <a:latin typeface="Arial Black" pitchFamily="34" charset="0"/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971383" y="2851314"/>
              <a:ext cx="441147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900" dirty="0" smtClean="0">
                  <a:latin typeface="Arial Black" pitchFamily="34" charset="0"/>
                </a:rPr>
                <a:t>OS1</a:t>
              </a:r>
              <a:endParaRPr lang="en-US" sz="900" dirty="0">
                <a:latin typeface="Arial Black" pitchFamily="34" charset="0"/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2227369" y="2814528"/>
              <a:ext cx="441147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900" dirty="0" smtClean="0">
                  <a:latin typeface="Arial Black" pitchFamily="34" charset="0"/>
                </a:rPr>
                <a:t>OS2</a:t>
              </a:r>
              <a:endParaRPr lang="en-US" sz="900" dirty="0">
                <a:latin typeface="Arial Black" pitchFamily="34" charset="0"/>
              </a:endParaRP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2978859" y="4937618"/>
              <a:ext cx="441147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900" dirty="0" smtClean="0">
                  <a:latin typeface="Arial Black" pitchFamily="34" charset="0"/>
                </a:rPr>
                <a:t>OS3</a:t>
              </a:r>
              <a:endParaRPr lang="en-US" sz="900" dirty="0">
                <a:latin typeface="Arial Black" pitchFamily="34" charset="0"/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1907961" y="4215031"/>
              <a:ext cx="428323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900" dirty="0" smtClean="0">
                  <a:latin typeface="Arial Black" pitchFamily="34" charset="0"/>
                </a:rPr>
                <a:t>SLS</a:t>
              </a:r>
              <a:endParaRPr lang="en-US" sz="900" dirty="0">
                <a:latin typeface="Arial Black" pitchFamily="34" charset="0"/>
              </a:endParaRP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824969" y="5171472"/>
              <a:ext cx="678391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900" dirty="0" smtClean="0">
                  <a:latin typeface="Arial Black" pitchFamily="34" charset="0"/>
                </a:rPr>
                <a:t>SLS Sur</a:t>
              </a:r>
              <a:endParaRPr lang="en-US" sz="900" dirty="0">
                <a:latin typeface="Arial Black" pitchFamily="34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663021" y="3991685"/>
              <a:ext cx="505268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900" dirty="0" smtClean="0">
                  <a:latin typeface="Arial Black" pitchFamily="34" charset="0"/>
                </a:rPr>
                <a:t>SLS2</a:t>
              </a:r>
              <a:endParaRPr lang="en-US" sz="900" dirty="0">
                <a:latin typeface="Arial Black" pitchFamily="34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645961" y="4364802"/>
              <a:ext cx="902812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900" dirty="0" smtClean="0">
                  <a:latin typeface="Arial Black" pitchFamily="34" charset="0"/>
                </a:rPr>
                <a:t>Brecha 310</a:t>
              </a:r>
              <a:endParaRPr lang="en-US" sz="900" dirty="0">
                <a:latin typeface="Arial Black" pitchFamily="34" charset="0"/>
              </a:endParaRPr>
            </a:p>
          </p:txBody>
        </p:sp>
      </p:grp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429124" y="1428736"/>
            <a:ext cx="4643470" cy="42780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CL" sz="1600" b="1" dirty="0">
              <a:latin typeface="BankGothic Md BT" pitchFamily="34" charset="0"/>
            </a:endParaRPr>
          </a:p>
          <a:p>
            <a:pPr>
              <a:buFontTx/>
              <a:buChar char="-"/>
            </a:pPr>
            <a:r>
              <a:rPr lang="es-CL" sz="1600" b="1" dirty="0">
                <a:latin typeface="BankGothic Md BT" pitchFamily="34" charset="0"/>
              </a:rPr>
              <a:t>Equipo </a:t>
            </a:r>
            <a:r>
              <a:rPr lang="es-CL" sz="1600" b="1" dirty="0" smtClean="0">
                <a:latin typeface="BankGothic Md BT" pitchFamily="34" charset="0"/>
              </a:rPr>
              <a:t>:     2 </a:t>
            </a:r>
            <a:r>
              <a:rPr lang="es-CL" sz="1600" b="1" dirty="0">
                <a:latin typeface="BankGothic Md BT" pitchFamily="34" charset="0"/>
              </a:rPr>
              <a:t>maquinas diamantinas</a:t>
            </a:r>
          </a:p>
          <a:p>
            <a:r>
              <a:rPr lang="es-CL" sz="1600" b="1" dirty="0">
                <a:latin typeface="BankGothic Md BT" pitchFamily="34" charset="0"/>
              </a:rPr>
              <a:t>	 </a:t>
            </a:r>
            <a:r>
              <a:rPr lang="es-CL" sz="1600" b="1" dirty="0" smtClean="0">
                <a:latin typeface="BankGothic Md BT" pitchFamily="34" charset="0"/>
              </a:rPr>
              <a:t>   (</a:t>
            </a:r>
            <a:r>
              <a:rPr lang="es-CL" sz="1600" b="1" dirty="0">
                <a:latin typeface="BankGothic Md BT" pitchFamily="34" charset="0"/>
              </a:rPr>
              <a:t>MGM Perforaciones</a:t>
            </a:r>
            <a:r>
              <a:rPr lang="es-CL" sz="1600" b="1" dirty="0" smtClean="0">
                <a:latin typeface="BankGothic Md BT" pitchFamily="34" charset="0"/>
              </a:rPr>
              <a:t>)</a:t>
            </a:r>
          </a:p>
          <a:p>
            <a:endParaRPr lang="es-CL" sz="1600" b="1" dirty="0">
              <a:latin typeface="BankGothic Md BT" pitchFamily="34" charset="0"/>
            </a:endParaRPr>
          </a:p>
          <a:p>
            <a:endParaRPr lang="es-CL" sz="1600" b="1" dirty="0">
              <a:latin typeface="BankGothic Md BT" pitchFamily="34" charset="0"/>
            </a:endParaRPr>
          </a:p>
          <a:p>
            <a:pPr>
              <a:buFontTx/>
              <a:buChar char="-"/>
            </a:pPr>
            <a:r>
              <a:rPr lang="es-CL" sz="1600" b="1" dirty="0">
                <a:latin typeface="BankGothic Md BT" pitchFamily="34" charset="0"/>
              </a:rPr>
              <a:t>Estación : </a:t>
            </a:r>
            <a:r>
              <a:rPr lang="es-CL" sz="1600" b="1" dirty="0" smtClean="0">
                <a:latin typeface="BankGothic Md BT" pitchFamily="34" charset="0"/>
              </a:rPr>
              <a:t>  Túneles </a:t>
            </a:r>
            <a:r>
              <a:rPr lang="es-CL" sz="1600" b="1" dirty="0">
                <a:latin typeface="BankGothic Md BT" pitchFamily="34" charset="0"/>
              </a:rPr>
              <a:t>310 y 165</a:t>
            </a:r>
          </a:p>
          <a:p>
            <a:r>
              <a:rPr lang="es-MX" sz="1600" b="1" dirty="0">
                <a:latin typeface="BankGothic Md BT" pitchFamily="34" charset="0"/>
              </a:rPr>
              <a:t>                 </a:t>
            </a:r>
            <a:r>
              <a:rPr lang="es-MX" sz="1600" b="1" dirty="0" smtClean="0">
                <a:latin typeface="BankGothic Md BT" pitchFamily="34" charset="0"/>
              </a:rPr>
              <a:t>     </a:t>
            </a:r>
            <a:r>
              <a:rPr lang="es-MX" sz="1600" b="1" dirty="0">
                <a:latin typeface="BankGothic Md BT" pitchFamily="34" charset="0"/>
              </a:rPr>
              <a:t>(1 </a:t>
            </a:r>
            <a:r>
              <a:rPr lang="es-MX" sz="1600" b="1" dirty="0" err="1">
                <a:latin typeface="BankGothic Md BT" pitchFamily="34" charset="0"/>
              </a:rPr>
              <a:t>Est.</a:t>
            </a:r>
            <a:r>
              <a:rPr lang="es-MX" sz="1600" b="1" dirty="0">
                <a:latin typeface="BankGothic Md BT" pitchFamily="34" charset="0"/>
              </a:rPr>
              <a:t> en Nivel 136) </a:t>
            </a:r>
            <a:endParaRPr lang="es-MX" sz="1600" b="1" dirty="0" smtClean="0">
              <a:latin typeface="BankGothic Md BT" pitchFamily="34" charset="0"/>
            </a:endParaRPr>
          </a:p>
          <a:p>
            <a:r>
              <a:rPr lang="es-MX" sz="1600" b="1" dirty="0" smtClean="0">
                <a:latin typeface="BankGothic Md BT" pitchFamily="34" charset="0"/>
              </a:rPr>
              <a:t>   </a:t>
            </a:r>
            <a:endParaRPr lang="es-CL" sz="1600" b="1" dirty="0">
              <a:latin typeface="BankGothic Md BT" pitchFamily="34" charset="0"/>
            </a:endParaRPr>
          </a:p>
          <a:p>
            <a:endParaRPr lang="es-CL" sz="1600" b="1" dirty="0">
              <a:latin typeface="BankGothic Md BT" pitchFamily="34" charset="0"/>
            </a:endParaRPr>
          </a:p>
          <a:p>
            <a:pPr>
              <a:buFontTx/>
              <a:buChar char="-"/>
            </a:pPr>
            <a:r>
              <a:rPr lang="es-CL" sz="1600" b="1" dirty="0" smtClean="0">
                <a:latin typeface="BankGothic Md BT" pitchFamily="34" charset="0"/>
              </a:rPr>
              <a:t>Largo </a:t>
            </a:r>
            <a:r>
              <a:rPr lang="es-CL" sz="1600" b="1" dirty="0">
                <a:latin typeface="BankGothic Md BT" pitchFamily="34" charset="0"/>
              </a:rPr>
              <a:t>de Sondaje : 120</a:t>
            </a:r>
            <a:r>
              <a:rPr lang="es-CL" altLang="ja-JP" sz="1600" b="1" dirty="0">
                <a:latin typeface="BankGothic Md BT" pitchFamily="34" charset="0"/>
              </a:rPr>
              <a:t> </a:t>
            </a:r>
            <a:r>
              <a:rPr lang="es-CL" sz="1600" b="1" dirty="0">
                <a:latin typeface="BankGothic Md BT" pitchFamily="34" charset="0"/>
              </a:rPr>
              <a:t>–</a:t>
            </a:r>
            <a:r>
              <a:rPr lang="es-CL" altLang="ja-JP" sz="1600" b="1" dirty="0">
                <a:latin typeface="BankGothic Md BT" pitchFamily="34" charset="0"/>
              </a:rPr>
              <a:t> </a:t>
            </a:r>
            <a:r>
              <a:rPr lang="es-CL" sz="1600" b="1" dirty="0">
                <a:latin typeface="BankGothic Md BT" pitchFamily="34" charset="0"/>
              </a:rPr>
              <a:t>200m </a:t>
            </a:r>
            <a:r>
              <a:rPr lang="es-CL" sz="1600" b="1" dirty="0" smtClean="0">
                <a:latin typeface="BankGothic Md BT" pitchFamily="34" charset="0"/>
              </a:rPr>
              <a:t>c/u</a:t>
            </a:r>
          </a:p>
          <a:p>
            <a:pPr>
              <a:buFontTx/>
              <a:buChar char="-"/>
            </a:pPr>
            <a:endParaRPr lang="es-CL" sz="1600" b="1" dirty="0">
              <a:latin typeface="BankGothic Md BT" pitchFamily="34" charset="0"/>
            </a:endParaRPr>
          </a:p>
          <a:p>
            <a:endParaRPr lang="es-CL" sz="1600" b="1" dirty="0">
              <a:latin typeface="BankGothic Md BT" pitchFamily="34" charset="0"/>
            </a:endParaRPr>
          </a:p>
          <a:p>
            <a:pPr>
              <a:buFontTx/>
              <a:buChar char="-"/>
            </a:pPr>
            <a:r>
              <a:rPr lang="es-CL" sz="1600" b="1" dirty="0" smtClean="0">
                <a:latin typeface="BankGothic Md BT" pitchFamily="34" charset="0"/>
              </a:rPr>
              <a:t>Inclinación </a:t>
            </a:r>
            <a:r>
              <a:rPr lang="es-CL" sz="1600" b="1" dirty="0">
                <a:latin typeface="BankGothic Md BT" pitchFamily="34" charset="0"/>
              </a:rPr>
              <a:t>: -40</a:t>
            </a:r>
            <a:r>
              <a:rPr lang="ja-JP" altLang="es-CL" sz="1600" b="1">
                <a:latin typeface="BankGothic Md BT" pitchFamily="34" charset="0"/>
              </a:rPr>
              <a:t>ﾟ</a:t>
            </a:r>
            <a:r>
              <a:rPr lang="es-CL" altLang="ja-JP" sz="1600" b="1" dirty="0">
                <a:latin typeface="BankGothic Md BT" pitchFamily="34" charset="0"/>
              </a:rPr>
              <a:t> a</a:t>
            </a:r>
            <a:r>
              <a:rPr lang="es-CL" sz="1600" b="1" dirty="0">
                <a:latin typeface="BankGothic Md BT" pitchFamily="34" charset="0"/>
              </a:rPr>
              <a:t> -90</a:t>
            </a:r>
            <a:r>
              <a:rPr lang="ja-JP" altLang="es-CL" sz="1600" b="1">
                <a:latin typeface="BankGothic Md BT" pitchFamily="34" charset="0"/>
              </a:rPr>
              <a:t>ﾟ </a:t>
            </a:r>
            <a:r>
              <a:rPr lang="es-CL" sz="1600" b="1" dirty="0">
                <a:latin typeface="BankGothic Md BT" pitchFamily="34" charset="0"/>
              </a:rPr>
              <a:t>(en abanico</a:t>
            </a:r>
            <a:r>
              <a:rPr lang="es-CL" sz="1600" b="1" dirty="0" smtClean="0">
                <a:latin typeface="BankGothic Md BT" pitchFamily="34" charset="0"/>
              </a:rPr>
              <a:t>)</a:t>
            </a:r>
          </a:p>
          <a:p>
            <a:endParaRPr lang="es-CL" sz="1600" b="1" dirty="0">
              <a:latin typeface="BankGothic Md BT" pitchFamily="34" charset="0"/>
            </a:endParaRPr>
          </a:p>
          <a:p>
            <a:endParaRPr lang="es-CL" sz="1600" b="1" dirty="0">
              <a:latin typeface="BankGothic Md BT" pitchFamily="34" charset="0"/>
            </a:endParaRPr>
          </a:p>
          <a:p>
            <a:r>
              <a:rPr lang="es-CL" altLang="ja-JP" sz="1600" b="1" dirty="0">
                <a:latin typeface="BankGothic Md BT" pitchFamily="34" charset="0"/>
              </a:rPr>
              <a:t>- </a:t>
            </a:r>
            <a:r>
              <a:rPr lang="es-CL" sz="1600" b="1" dirty="0">
                <a:latin typeface="BankGothic Md BT" pitchFamily="34" charset="0"/>
              </a:rPr>
              <a:t>Malla de Sondajes : 30 a 35 m</a:t>
            </a:r>
          </a:p>
          <a:p>
            <a:endParaRPr lang="en-US" sz="1600" b="1" dirty="0">
              <a:solidFill>
                <a:srgbClr val="FFFF00"/>
              </a:solidFill>
              <a:latin typeface="BankGothic Md BT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00100" y="1857364"/>
            <a:ext cx="7215238" cy="32861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428860" y="71414"/>
            <a:ext cx="335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VISTA GENERAL MINA</a:t>
            </a:r>
          </a:p>
        </p:txBody>
      </p:sp>
      <p:pic>
        <p:nvPicPr>
          <p:cNvPr id="8" name="videoAK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000100" y="1857364"/>
            <a:ext cx="7224663" cy="3278739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00100" y="1804096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  <a:ea typeface="ＭＳ Ｐゴシック" pitchFamily="50" charset="-128"/>
              </a:rPr>
              <a:t>ISOMETRIC VIEW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  <a:ea typeface="ＭＳ Ｐゴシック" pitchFamily="50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428860" y="71414"/>
            <a:ext cx="5417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Interpretación de sección (Est.340)</a:t>
            </a:r>
            <a:endParaRPr lang="es-C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pic>
        <p:nvPicPr>
          <p:cNvPr id="7" name="Picture 4" descr="dump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890" y="928670"/>
            <a:ext cx="7119934" cy="533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29603" y="5335801"/>
            <a:ext cx="5992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400" b="1" dirty="0">
                <a:latin typeface="Times New Roman" pitchFamily="18" charset="0"/>
                <a:ea typeface="ＭＳ Ｐゴシック" pitchFamily="50" charset="-128"/>
              </a:rPr>
              <a:t>100m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56200" y="3252332"/>
            <a:ext cx="620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400" b="1" dirty="0" smtClean="0">
                <a:latin typeface="Times New Roman" pitchFamily="18" charset="0"/>
                <a:ea typeface="ＭＳ Ｐゴシック" pitchFamily="50" charset="-128"/>
              </a:rPr>
              <a:t>200m</a:t>
            </a:r>
            <a:endParaRPr lang="en-US" altLang="ja-JP" sz="1400" b="1" dirty="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29603" y="1168514"/>
            <a:ext cx="5992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400" b="1" dirty="0">
                <a:latin typeface="Times New Roman" pitchFamily="18" charset="0"/>
                <a:ea typeface="ＭＳ Ｐゴシック" pitchFamily="50" charset="-128"/>
              </a:rPr>
              <a:t>300m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649069" y="2886264"/>
            <a:ext cx="14917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400" dirty="0" err="1">
                <a:ea typeface="ＭＳ Ｐゴシック" pitchFamily="50" charset="-128"/>
              </a:rPr>
              <a:t>Techo</a:t>
            </a:r>
            <a:r>
              <a:rPr lang="en-US" altLang="ja-JP" sz="1400" dirty="0">
                <a:ea typeface="ＭＳ Ｐゴシック" pitchFamily="50" charset="-128"/>
              </a:rPr>
              <a:t> Envelope</a:t>
            </a:r>
            <a:endParaRPr lang="en-US" sz="14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74615" y="3918053"/>
            <a:ext cx="1200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400" dirty="0" err="1">
                <a:ea typeface="ＭＳ Ｐゴシック" pitchFamily="50" charset="-128"/>
              </a:rPr>
              <a:t>Techo</a:t>
            </a:r>
            <a:r>
              <a:rPr lang="en-US" altLang="ja-JP" sz="1400" dirty="0">
                <a:ea typeface="ＭＳ Ｐゴシック" pitchFamily="50" charset="-128"/>
              </a:rPr>
              <a:t> </a:t>
            </a:r>
            <a:r>
              <a:rPr lang="en-US" altLang="ja-JP" sz="1400" dirty="0" err="1">
                <a:ea typeface="ＭＳ Ｐゴシック" pitchFamily="50" charset="-128"/>
              </a:rPr>
              <a:t>Manto</a:t>
            </a:r>
            <a:endParaRPr lang="en-US" sz="1400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928662" y="4553993"/>
            <a:ext cx="13626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400" dirty="0" err="1">
                <a:ea typeface="ＭＳ Ｐゴシック" pitchFamily="50" charset="-128"/>
              </a:rPr>
              <a:t>Techo</a:t>
            </a:r>
            <a:r>
              <a:rPr lang="en-US" altLang="ja-JP" sz="1400" dirty="0">
                <a:ea typeface="ＭＳ Ｐゴシック" pitchFamily="50" charset="-128"/>
              </a:rPr>
              <a:t> </a:t>
            </a:r>
            <a:r>
              <a:rPr lang="en-US" altLang="ja-JP" sz="1400" dirty="0" err="1">
                <a:ea typeface="ＭＳ Ｐゴシック" pitchFamily="50" charset="-128"/>
              </a:rPr>
              <a:t>Andesita</a:t>
            </a:r>
            <a:endParaRPr lang="en-US" sz="14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-2684144">
            <a:off x="6160948" y="4857049"/>
            <a:ext cx="740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600" b="1" i="1" dirty="0" err="1">
                <a:ea typeface="ＭＳ Ｐゴシック" pitchFamily="50" charset="-128"/>
              </a:rPr>
              <a:t>Falla</a:t>
            </a:r>
            <a:endParaRPr lang="en-US" sz="1600" b="1" i="1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654860" y="4882259"/>
            <a:ext cx="10671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400" dirty="0" err="1">
                <a:ea typeface="ＭＳ Ｐゴシック" pitchFamily="50" charset="-128"/>
              </a:rPr>
              <a:t>Piso</a:t>
            </a:r>
            <a:r>
              <a:rPr lang="en-US" altLang="ja-JP" sz="1400" dirty="0">
                <a:ea typeface="ＭＳ Ｐゴシック" pitchFamily="50" charset="-128"/>
              </a:rPr>
              <a:t> </a:t>
            </a:r>
            <a:r>
              <a:rPr lang="en-US" altLang="ja-JP" sz="1400" dirty="0" err="1">
                <a:ea typeface="ＭＳ Ｐゴシック" pitchFamily="50" charset="-128"/>
              </a:rPr>
              <a:t>Manto</a:t>
            </a:r>
            <a:endParaRPr lang="en-US" sz="1400" dirty="0"/>
          </a:p>
        </p:txBody>
      </p:sp>
      <p:sp>
        <p:nvSpPr>
          <p:cNvPr id="16" name="15 Retraso"/>
          <p:cNvSpPr/>
          <p:nvPr/>
        </p:nvSpPr>
        <p:spPr>
          <a:xfrm rot="16200000">
            <a:off x="3848742" y="1857363"/>
            <a:ext cx="196352" cy="178595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6244-2DCD-46F3-BB70-158CF9F789E2}" type="datetime1">
              <a:rPr lang="es-CL" smtClean="0"/>
              <a:pPr/>
              <a:t>18-05-2011</a:t>
            </a:fld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70F3-DD09-4CA1-A2E4-FD7D523F6CA6}" type="slidenum">
              <a:rPr lang="es-CL" smtClean="0"/>
              <a:pPr/>
              <a:t>9</a:t>
            </a:fld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2428860" y="71414"/>
            <a:ext cx="297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Modelo de bloques</a:t>
            </a:r>
          </a:p>
        </p:txBody>
      </p:sp>
      <p:pic>
        <p:nvPicPr>
          <p:cNvPr id="13" name="Picture 4" descr="dump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094946" cy="532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29603" y="5335801"/>
            <a:ext cx="5992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400" b="1" dirty="0">
                <a:latin typeface="Times New Roman" pitchFamily="18" charset="0"/>
                <a:ea typeface="ＭＳ Ｐゴシック" pitchFamily="50" charset="-128"/>
              </a:rPr>
              <a:t>100m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56200" y="3252332"/>
            <a:ext cx="620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400" b="1" dirty="0" smtClean="0">
                <a:latin typeface="Times New Roman" pitchFamily="18" charset="0"/>
                <a:ea typeface="ＭＳ Ｐゴシック" pitchFamily="50" charset="-128"/>
              </a:rPr>
              <a:t>200m</a:t>
            </a:r>
            <a:endParaRPr lang="en-US" altLang="ja-JP" sz="1400" b="1" dirty="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29603" y="1168514"/>
            <a:ext cx="5992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ja-JP" sz="1400" b="1" dirty="0">
                <a:latin typeface="Times New Roman" pitchFamily="18" charset="0"/>
                <a:ea typeface="ＭＳ Ｐゴシック" pitchFamily="50" charset="-128"/>
              </a:rPr>
              <a:t>300m</a:t>
            </a:r>
          </a:p>
        </p:txBody>
      </p:sp>
      <p:sp>
        <p:nvSpPr>
          <p:cNvPr id="17" name="16 Retraso"/>
          <p:cNvSpPr/>
          <p:nvPr/>
        </p:nvSpPr>
        <p:spPr>
          <a:xfrm rot="16200000">
            <a:off x="3848742" y="1857363"/>
            <a:ext cx="196352" cy="178595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</TotalTime>
  <Words>360</Words>
  <Application>Microsoft Office PowerPoint</Application>
  <PresentationFormat>Presentación en pantalla (4:3)</PresentationFormat>
  <Paragraphs>136</Paragraphs>
  <Slides>19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franciscorojas</dc:creator>
  <cp:lastModifiedBy>franciscorojas</cp:lastModifiedBy>
  <cp:revision>210</cp:revision>
  <dcterms:created xsi:type="dcterms:W3CDTF">2011-04-25T20:11:25Z</dcterms:created>
  <dcterms:modified xsi:type="dcterms:W3CDTF">2011-05-18T12:19:24Z</dcterms:modified>
</cp:coreProperties>
</file>